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33"/>
  </p:notesMasterIdLst>
  <p:handoutMasterIdLst>
    <p:handoutMasterId r:id="rId34"/>
  </p:handoutMasterIdLst>
  <p:sldIdLst>
    <p:sldId id="652" r:id="rId2"/>
    <p:sldId id="536" r:id="rId3"/>
    <p:sldId id="638" r:id="rId4"/>
    <p:sldId id="545" r:id="rId5"/>
    <p:sldId id="655" r:id="rId6"/>
    <p:sldId id="645" r:id="rId7"/>
    <p:sldId id="646" r:id="rId8"/>
    <p:sldId id="648" r:id="rId9"/>
    <p:sldId id="385" r:id="rId10"/>
    <p:sldId id="466" r:id="rId11"/>
    <p:sldId id="553" r:id="rId12"/>
    <p:sldId id="555" r:id="rId13"/>
    <p:sldId id="649" r:id="rId14"/>
    <p:sldId id="619" r:id="rId15"/>
    <p:sldId id="637" r:id="rId16"/>
    <p:sldId id="620" r:id="rId17"/>
    <p:sldId id="621" r:id="rId18"/>
    <p:sldId id="622" r:id="rId19"/>
    <p:sldId id="626" r:id="rId20"/>
    <p:sldId id="654" r:id="rId21"/>
    <p:sldId id="640" r:id="rId22"/>
    <p:sldId id="623" r:id="rId23"/>
    <p:sldId id="629" r:id="rId24"/>
    <p:sldId id="630" r:id="rId25"/>
    <p:sldId id="634" r:id="rId26"/>
    <p:sldId id="657" r:id="rId27"/>
    <p:sldId id="656" r:id="rId28"/>
    <p:sldId id="651" r:id="rId29"/>
    <p:sldId id="650" r:id="rId30"/>
    <p:sldId id="636" r:id="rId31"/>
    <p:sldId id="641" r:id="rId32"/>
  </p:sldIdLst>
  <p:sldSz cx="9144000" cy="6858000" type="screen4x3"/>
  <p:notesSz cx="6808788" cy="99393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DD40"/>
    <a:srgbClr val="FFF8E5"/>
    <a:srgbClr val="C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79" autoAdjust="0"/>
  </p:normalViewPr>
  <p:slideViewPr>
    <p:cSldViewPr>
      <p:cViewPr>
        <p:scale>
          <a:sx n="50" d="100"/>
          <a:sy n="50" d="100"/>
        </p:scale>
        <p:origin x="-259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\Desktop\noviembre\para%207\PRESUPUESTO%20VIALSUR%202014%206SC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alidad%20-%20prefect\Desktop\VIALIDAD%20FR\planillas%202014\DICIEMBRE\resumen%20planillas%20DICIEMBRE%202014J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financiero\EVOLUCION%20PRESUPUESTO%20VIALSUR%20vm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alidad%20-%20prefect\Documents\area%20de%20vialidad\RC%202014\RENDICION%20DE%20CUENTAS\RENDICION%20DE%20CUENTAS%202014%20VIALSUR\planillas\resumen%20planillas%20NOVIEMBRE%202014JR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alidad%20-%20prefect\Documents\area%20de%20vialidad\planificacion%202015\estado%20de%20la%20red%20vial%20provincial%20loj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poa%202014\PRES%20POA%20JUNIO%20DICI%20159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\Desktop\noviembre\para%207\PRESUPUESTO%20VIALSUR%202014%206SC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poa%202014\PRES%20POA%20JUNIO%20DICI%20159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financiero\EJECUCION%20FINANCIERAdic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financiero\EJECUCION%20FINANCIERAdic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financiero\EJECUCION%20FINANCIERAdic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esktop\VIALIDAD%20FR\planillas%202014\DICIEMBRE\resumen%20planillas%20DICIEMBRE%202014J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alidad%20-%20prefect\Documents\area%20de%20vialidad\RC%202014\RENDICION%20DE%20CUENTAS\RENDICION%20DE%20CUENTAS%202014%20VIALSUR\planillas\resumen%20planillas%20DICIEMBRE%202014J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EGRESOS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[resumen planillas DICIEMBRE 2014JR.xlsx]PROGRAMAS POR ZONA!Tabla dinámica1</c:name>
    <c:fmtId val="14"/>
  </c:pivotSource>
  <c:chart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spPr>
          <a:solidFill>
            <a:srgbClr val="FFFF00"/>
          </a:solidFill>
        </c:spPr>
        <c:marker>
          <c:symbol val="none"/>
        </c:marker>
      </c:pivotFmt>
      <c:pivotFmt>
        <c:idx val="12"/>
        <c:spPr>
          <a:solidFill>
            <a:schemeClr val="accent1"/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spPr>
          <a:solidFill>
            <a:srgbClr val="FFFF00"/>
          </a:solidFill>
        </c:spPr>
        <c:marker>
          <c:symbol val="none"/>
        </c:marker>
      </c:pivotFmt>
      <c:pivotFmt>
        <c:idx val="21"/>
        <c:spPr>
          <a:solidFill>
            <a:schemeClr val="accent1"/>
          </a:solidFill>
        </c:spPr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spPr>
          <a:solidFill>
            <a:srgbClr val="FFFF00"/>
          </a:solidFill>
        </c:spPr>
        <c:marker>
          <c:symbol val="none"/>
        </c:marker>
      </c:pivotFmt>
      <c:pivotFmt>
        <c:idx val="30"/>
        <c:spPr>
          <a:solidFill>
            <a:schemeClr val="accent1"/>
          </a:solidFill>
        </c:spPr>
        <c:marker>
          <c:symbol val="none"/>
        </c:marker>
      </c:pivotFmt>
    </c:pivotFmts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15507882527107E-2"/>
          <c:y val="2.3095978753683452E-2"/>
          <c:w val="0.74343652231128088"/>
          <c:h val="0.589099557721099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'PROGRAMAS POR ZONA'!$B$4:$B$5</c:f>
              <c:strCache>
                <c:ptCount val="1"/>
                <c:pt idx="0">
                  <c:v>ALCANTARILLA</c:v>
                </c:pt>
              </c:strCache>
            </c:strRef>
          </c:tx>
          <c:invertIfNegative val="0"/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ZONA'!$B$6:$B$11</c:f>
              <c:numCache>
                <c:formatCode>General</c:formatCode>
                <c:ptCount val="5"/>
                <c:pt idx="0" formatCode="&quot;$&quot;\ #,##0.00">
                  <c:v>14512.49</c:v>
                </c:pt>
                <c:pt idx="2" formatCode="&quot;$&quot;\ #,##0.00">
                  <c:v>2919.98</c:v>
                </c:pt>
                <c:pt idx="3" formatCode="&quot;$&quot;\ #,##0.00">
                  <c:v>8427.75</c:v>
                </c:pt>
              </c:numCache>
            </c:numRef>
          </c:val>
        </c:ser>
        <c:ser>
          <c:idx val="1"/>
          <c:order val="1"/>
          <c:tx>
            <c:strRef>
              <c:f>'PROGRAMAS POR ZONA'!$C$4:$C$5</c:f>
              <c:strCache>
                <c:ptCount val="1"/>
                <c:pt idx="0">
                  <c:v>MANTENIMIENTO</c:v>
                </c:pt>
              </c:strCache>
            </c:strRef>
          </c:tx>
          <c:spPr>
            <a:effectLst>
              <a:outerShdw blurRad="1003300" dist="1460500" dir="6480000" sx="5000" sy="5000" rotWithShape="0">
                <a:srgbClr val="000000">
                  <a:alpha val="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ZONA'!$C$6:$C$11</c:f>
              <c:numCache>
                <c:formatCode>"$"\ #,##0.00</c:formatCode>
                <c:ptCount val="5"/>
                <c:pt idx="0">
                  <c:v>513338.56999999995</c:v>
                </c:pt>
                <c:pt idx="1">
                  <c:v>664606.56999999995</c:v>
                </c:pt>
                <c:pt idx="2">
                  <c:v>729623.88000000024</c:v>
                </c:pt>
                <c:pt idx="3">
                  <c:v>528549.95000000007</c:v>
                </c:pt>
              </c:numCache>
            </c:numRef>
          </c:val>
        </c:ser>
        <c:ser>
          <c:idx val="2"/>
          <c:order val="2"/>
          <c:tx>
            <c:strRef>
              <c:f>'PROGRAMAS POR ZONA'!$D$4:$D$5</c:f>
              <c:strCache>
                <c:ptCount val="1"/>
                <c:pt idx="0">
                  <c:v>MEJORAMIENTO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 prst="slope"/>
              <a:bevelB prst="angle"/>
            </a:sp3d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ZONA'!$D$6:$D$11</c:f>
              <c:numCache>
                <c:formatCode>"$"\ #,##0.00</c:formatCode>
                <c:ptCount val="5"/>
                <c:pt idx="0">
                  <c:v>796810.5500000004</c:v>
                </c:pt>
                <c:pt idx="1">
                  <c:v>470170.78</c:v>
                </c:pt>
                <c:pt idx="2">
                  <c:v>659816.2699999999</c:v>
                </c:pt>
                <c:pt idx="3">
                  <c:v>389644.43000000005</c:v>
                </c:pt>
              </c:numCache>
            </c:numRef>
          </c:val>
        </c:ser>
        <c:ser>
          <c:idx val="3"/>
          <c:order val="3"/>
          <c:tx>
            <c:strRef>
              <c:f>'PROGRAMAS POR ZONA'!$E$4:$E$5</c:f>
              <c:strCache>
                <c:ptCount val="1"/>
                <c:pt idx="0">
                  <c:v>PUENTES</c:v>
                </c:pt>
              </c:strCache>
            </c:strRef>
          </c:tx>
          <c:invertIfNegative val="0"/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ZONA'!$E$6:$E$11</c:f>
              <c:numCache>
                <c:formatCode>"$"\ #,##0.00</c:formatCode>
                <c:ptCount val="5"/>
                <c:pt idx="1">
                  <c:v>10000</c:v>
                </c:pt>
                <c:pt idx="3">
                  <c:v>16019</c:v>
                </c:pt>
              </c:numCache>
            </c:numRef>
          </c:val>
        </c:ser>
        <c:ser>
          <c:idx val="4"/>
          <c:order val="4"/>
          <c:tx>
            <c:strRef>
              <c:f>'PROGRAMAS POR ZONA'!$F$4:$F$5</c:f>
              <c:strCache>
                <c:ptCount val="1"/>
                <c:pt idx="0">
                  <c:v>ESTUDIOS</c:v>
                </c:pt>
              </c:strCache>
            </c:strRef>
          </c:tx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ZONA'!$F$6:$F$11</c:f>
              <c:numCache>
                <c:formatCode>"$"\ #,##0.00</c:formatCode>
                <c:ptCount val="5"/>
                <c:pt idx="0">
                  <c:v>6250</c:v>
                </c:pt>
                <c:pt idx="1">
                  <c:v>6400</c:v>
                </c:pt>
                <c:pt idx="2">
                  <c:v>288159.45</c:v>
                </c:pt>
                <c:pt idx="3">
                  <c:v>102914.20999999999</c:v>
                </c:pt>
              </c:numCache>
            </c:numRef>
          </c:val>
        </c:ser>
        <c:ser>
          <c:idx val="5"/>
          <c:order val="5"/>
          <c:tx>
            <c:strRef>
              <c:f>'PROGRAMAS POR ZONA'!$G$4:$G$5</c:f>
              <c:strCache>
                <c:ptCount val="1"/>
                <c:pt idx="0">
                  <c:v>CARPETA ASFALTICA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divot"/>
            </a:sp3d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ZONA'!$G$6:$G$11</c:f>
              <c:numCache>
                <c:formatCode>General</c:formatCode>
                <c:ptCount val="5"/>
                <c:pt idx="0" formatCode="&quot;$&quot;\ #,##0.00">
                  <c:v>843163.44</c:v>
                </c:pt>
              </c:numCache>
            </c:numRef>
          </c:val>
        </c:ser>
        <c:ser>
          <c:idx val="6"/>
          <c:order val="6"/>
          <c:tx>
            <c:strRef>
              <c:f>'PROGRAMAS POR ZONA'!$H$4:$H$5</c:f>
              <c:strCache>
                <c:ptCount val="1"/>
                <c:pt idx="0">
                  <c:v>REHABILITACION BACHEO ASFALTICO</c:v>
                </c:pt>
              </c:strCache>
            </c:strRef>
          </c:tx>
          <c:spPr>
            <a:effectLst>
              <a:outerShdw blurRad="431800" dist="1714500" dir="21540000" sx="194000" sy="194000" rotWithShape="0">
                <a:srgbClr val="000000">
                  <a:alpha val="54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 prst="artDeco"/>
              <a:bevelB w="152400" h="50800" prst="softRound"/>
            </a:sp3d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ZONA'!$H$6:$H$11</c:f>
              <c:numCache>
                <c:formatCode>"$"\ #,##0.00</c:formatCode>
                <c:ptCount val="5"/>
                <c:pt idx="1">
                  <c:v>1474222.26</c:v>
                </c:pt>
              </c:numCache>
            </c:numRef>
          </c:val>
        </c:ser>
        <c:ser>
          <c:idx val="7"/>
          <c:order val="7"/>
          <c:tx>
            <c:strRef>
              <c:f>'PROGRAMAS POR ZONA'!$I$4:$I$5</c:f>
              <c:strCache>
                <c:ptCount val="1"/>
                <c:pt idx="0">
                  <c:v>ASFALTADO DTSB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 prst="slope"/>
              <a:bevelB w="101600" prst="riblet"/>
            </a:sp3d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ZONA'!$I$6:$I$11</c:f>
              <c:numCache>
                <c:formatCode>General</c:formatCode>
                <c:ptCount val="5"/>
                <c:pt idx="3" formatCode="&quot;$&quot;\ #,##0.00">
                  <c:v>505662.16</c:v>
                </c:pt>
                <c:pt idx="4" formatCode="&quot;$&quot;\ #,##0.00">
                  <c:v>1205907.27</c:v>
                </c:pt>
              </c:numCache>
            </c:numRef>
          </c:val>
        </c:ser>
        <c:ser>
          <c:idx val="8"/>
          <c:order val="8"/>
          <c:tx>
            <c:strRef>
              <c:f>'PROGRAMAS POR ZONA'!$J$4:$J$5</c:f>
              <c:strCache>
                <c:ptCount val="1"/>
                <c:pt idx="0">
                  <c:v>OBRAS DE ARTE Y SEÑALIZACION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/>
              <a:bevelB prst="convex"/>
            </a:sp3d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ZONA'!$A$6:$A$11</c:f>
              <c:strCache>
                <c:ptCount val="5"/>
                <c:pt idx="0">
                  <c:v>ZONA1</c:v>
                </c:pt>
                <c:pt idx="1">
                  <c:v>ZONA2</c:v>
                </c:pt>
                <c:pt idx="2">
                  <c:v>ZONA3</c:v>
                </c:pt>
                <c:pt idx="3">
                  <c:v>ZONA4</c:v>
                </c:pt>
                <c:pt idx="4">
                  <c:v>ZONA4 - ST</c:v>
                </c:pt>
              </c:strCache>
            </c:strRef>
          </c:cat>
          <c:val>
            <c:numRef>
              <c:f>'PROGRAMAS POR ZONA'!$J$6:$J$11</c:f>
              <c:numCache>
                <c:formatCode>General</c:formatCode>
                <c:ptCount val="5"/>
                <c:pt idx="0" formatCode="&quot;$&quot;\ #,##0.00">
                  <c:v>17934.11</c:v>
                </c:pt>
                <c:pt idx="3" formatCode="&quot;$&quot;\ #,##0.00">
                  <c:v>809288.37999999989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gapDepth val="296"/>
        <c:shape val="cylinder"/>
        <c:axId val="48893312"/>
        <c:axId val="48931968"/>
        <c:axId val="0"/>
      </c:bar3DChart>
      <c:catAx>
        <c:axId val="48893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48931968"/>
        <c:crosses val="autoZero"/>
        <c:auto val="1"/>
        <c:lblAlgn val="ctr"/>
        <c:lblOffset val="100"/>
        <c:noMultiLvlLbl val="0"/>
      </c:catAx>
      <c:valAx>
        <c:axId val="48931968"/>
        <c:scaling>
          <c:orientation val="minMax"/>
        </c:scaling>
        <c:delete val="1"/>
        <c:axPos val="l"/>
        <c:majorGridlines/>
        <c:numFmt formatCode="&quot;$&quot;\ #,##0.00" sourceLinked="1"/>
        <c:majorTickMark val="none"/>
        <c:minorTickMark val="none"/>
        <c:tickLblPos val="nextTo"/>
        <c:crossAx val="48893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effectLst>
            <a:glow rad="139700">
              <a:schemeClr val="accent5">
                <a:lumMod val="75000"/>
                <a:alpha val="8000"/>
              </a:schemeClr>
            </a:glow>
          </a:effectLst>
        </c:spPr>
        <c:txPr>
          <a:bodyPr/>
          <a:lstStyle/>
          <a:p>
            <a:pPr rtl="0">
              <a:defRPr sz="1000">
                <a:latin typeface="Arial Narrow" panose="020B0606020202030204" pitchFamily="34" charset="0"/>
              </a:defRPr>
            </a:pPr>
            <a:endParaRPr lang="es-EC"/>
          </a:p>
        </c:txPr>
      </c:dTable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2015</c:v>
          </c:tx>
          <c:invertIfNegative val="0"/>
          <c:cat>
            <c:strRef>
              <c:f>Hoja1!$B$6:$B$10</c:f>
              <c:strCache>
                <c:ptCount val="5"/>
                <c:pt idx="0">
                  <c:v>2015 (incluye asignación GPL 5 879 649.68+2 100 000 aporte en bienes)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Hoja1!$B$6:$B$10</c:f>
              <c:numCache>
                <c:formatCode>General</c:formatCode>
                <c:ptCount val="5"/>
                <c:pt idx="0">
                  <c:v>0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numCache>
            </c:numRef>
          </c:val>
        </c:ser>
        <c:ser>
          <c:idx val="1"/>
          <c:order val="1"/>
          <c:tx>
            <c:v>2014</c:v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txPr>
              <a:bodyPr rot="-540000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Hoja1!$B$6:$B$10</c:f>
              <c:strCache>
                <c:ptCount val="5"/>
                <c:pt idx="0">
                  <c:v>2015 (incluye asignación GPL 5 879 649.68+2 100 000 aporte en bienes)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Hoja1!$C$6:$C$10</c:f>
              <c:numCache>
                <c:formatCode>#,##0.00</c:formatCode>
                <c:ptCount val="5"/>
                <c:pt idx="0">
                  <c:v>7979649.6799999997</c:v>
                </c:pt>
                <c:pt idx="1">
                  <c:v>10515062.800000001</c:v>
                </c:pt>
                <c:pt idx="2">
                  <c:v>11313969.35</c:v>
                </c:pt>
                <c:pt idx="3">
                  <c:v>8799011.4899999984</c:v>
                </c:pt>
                <c:pt idx="4">
                  <c:v>4765841.2</c:v>
                </c:pt>
              </c:numCache>
            </c:numRef>
          </c:val>
        </c:ser>
        <c:ser>
          <c:idx val="2"/>
          <c:order val="2"/>
          <c:tx>
            <c:v>2013</c:v>
          </c:tx>
          <c:invertIfNegative val="0"/>
          <c:cat>
            <c:strRef>
              <c:f>Hoja1!$B$6:$B$10</c:f>
              <c:strCache>
                <c:ptCount val="5"/>
                <c:pt idx="0">
                  <c:v>2015 (incluye asignación GPL 5 879 649.68+2 100 000 aporte en bienes)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2012</c:v>
          </c:tx>
          <c:invertIfNegative val="0"/>
          <c:cat>
            <c:strRef>
              <c:f>Hoja1!$B$6:$B$10</c:f>
              <c:strCache>
                <c:ptCount val="5"/>
                <c:pt idx="0">
                  <c:v>2015 (incluye asignación GPL 5 879 649.68+2 100 000 aporte en bienes)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4"/>
          <c:order val="4"/>
          <c:tx>
            <c:v>2011</c:v>
          </c:tx>
          <c:invertIfNegative val="0"/>
          <c:cat>
            <c:strRef>
              <c:f>Hoja1!$B$6:$B$10</c:f>
              <c:strCache>
                <c:ptCount val="5"/>
                <c:pt idx="0">
                  <c:v>2015 (incluye asignación GPL 5 879 649.68+2 100 000 aporte en bienes)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93564288"/>
        <c:axId val="93566080"/>
      </c:barChart>
      <c:catAx>
        <c:axId val="9356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66080"/>
        <c:crosses val="autoZero"/>
        <c:auto val="1"/>
        <c:lblAlgn val="ctr"/>
        <c:lblOffset val="100"/>
        <c:noMultiLvlLbl val="0"/>
      </c:catAx>
      <c:valAx>
        <c:axId val="9356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56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792617784531875"/>
          <c:y val="6.4814814814814811E-2"/>
          <c:w val="0.52439969467678194"/>
          <c:h val="0.91905099975341498"/>
        </c:manualLayout>
      </c:layout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26867228046090119"/>
                  <c:y val="-1.4644375557187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681388012618296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3258018454298729"/>
                  <c:y val="-1.4644375557187413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C" sz="1800" dirty="0" smtClean="0">
                        <a:effectLst/>
                      </a:rPr>
                      <a:t>$ 1 205 907.27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857693655800911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816273390258229E-2"/>
                  <c:y val="1.97158516646752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EMBLEMATICOS!$B$2:$B$6</c:f>
              <c:strCache>
                <c:ptCount val="5"/>
                <c:pt idx="0">
                  <c:v>TERMINACION PROYECTO VIAL VILCABAMBA-LINDEROS-MOYOCOCHA obras de arte y cunetas L=12.26 km</c:v>
                </c:pt>
                <c:pt idx="1">
                  <c:v>REHABILITACION DE LA VIA  CELICA - POZUL - PINDAL L= 27 KM.</c:v>
                </c:pt>
                <c:pt idx="2">
                  <c:v>MEJORAMIENTO A NIVEL DE DOBLE TRATAMIENTO SUPERFICIAL BITUMINOSO DE LA VIA SARAGURO TENTA L= 7.07 KM</c:v>
                </c:pt>
                <c:pt idx="3">
                  <c:v>REHABILITACION DE LA VIA MACARA - SAUCILLO L=42 KM.</c:v>
                </c:pt>
                <c:pt idx="4">
                  <c:v>TERMINACION DEL ASFALTADO DE LA VIA MALACATOS- Y DE CEIBOPAMBA-TANQUE DE COLA L=4 KM</c:v>
                </c:pt>
              </c:strCache>
            </c:strRef>
          </c:cat>
          <c:val>
            <c:numRef>
              <c:f>EMBLEMATICOS!$C$2:$C$6</c:f>
              <c:numCache>
                <c:formatCode>_("$"* #,##0.00_);_("$"* \(#,##0.00\);_("$"* "-"??_);_(@_)</c:formatCode>
                <c:ptCount val="5"/>
                <c:pt idx="0">
                  <c:v>954535.4099999998</c:v>
                </c:pt>
                <c:pt idx="1">
                  <c:v>883751.8</c:v>
                </c:pt>
                <c:pt idx="2">
                  <c:v>723551.32000000007</c:v>
                </c:pt>
                <c:pt idx="3">
                  <c:v>590470.46</c:v>
                </c:pt>
                <c:pt idx="4" formatCode="&quot;$&quot;\ #,##0.00">
                  <c:v>250759.43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gapDepth val="44"/>
        <c:shape val="box"/>
        <c:axId val="93713920"/>
        <c:axId val="93715456"/>
        <c:axId val="0"/>
      </c:bar3DChart>
      <c:catAx>
        <c:axId val="9371392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just">
              <a:defRPr sz="1400"/>
            </a:pPr>
            <a:endParaRPr lang="es-EC"/>
          </a:p>
        </c:txPr>
        <c:crossAx val="93715456"/>
        <c:crossesAt val="0"/>
        <c:auto val="1"/>
        <c:lblAlgn val="r"/>
        <c:lblOffset val="100"/>
        <c:noMultiLvlLbl val="0"/>
      </c:catAx>
      <c:valAx>
        <c:axId val="93715456"/>
        <c:scaling>
          <c:orientation val="minMax"/>
        </c:scaling>
        <c:delete val="1"/>
        <c:axPos val="b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9371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ESTADO DE LA RED VIAL  RURAL</a:t>
            </a:r>
            <a:r>
              <a:rPr lang="en-US" sz="2000" baseline="0"/>
              <a:t> </a:t>
            </a:r>
            <a:r>
              <a:rPr lang="en-US" sz="2000"/>
              <a:t>PROVINCIA DE LOJA</a:t>
            </a:r>
          </a:p>
          <a:p>
            <a:pPr>
              <a:defRPr sz="2000"/>
            </a:pPr>
            <a:r>
              <a:rPr lang="en-US" sz="2000"/>
              <a:t>2014</a:t>
            </a:r>
          </a:p>
        </c:rich>
      </c:tx>
      <c:layout>
        <c:manualLayout>
          <c:xMode val="edge"/>
          <c:yMode val="edge"/>
          <c:x val="0.31588692472475699"/>
          <c:y val="1.173563430971434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0434781661486363E-2"/>
                  <c:y val="-0.10141127711023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588061799111039E-2"/>
                  <c:y val="-8.313950261406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18594531171933E-2"/>
                  <c:y val="-8.56751079029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549590466458865E-2"/>
                  <c:y val="-8.2178168797839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33596665724793E-2"/>
                  <c:y val="-0.12064445035528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'red vial asfaltado 2013 (2)'!$Q$83:$Q$87</c:f>
              <c:strCache>
                <c:ptCount val="5"/>
                <c:pt idx="0">
                  <c:v>TOTAL</c:v>
                </c:pt>
                <c:pt idx="2">
                  <c:v>TIERRA</c:v>
                </c:pt>
                <c:pt idx="3">
                  <c:v>LASTRE</c:v>
                </c:pt>
                <c:pt idx="4">
                  <c:v>ASFALTO</c:v>
                </c:pt>
              </c:strCache>
            </c:strRef>
          </c:cat>
          <c:val>
            <c:numRef>
              <c:f>'red vial asfaltado 2013 (2)'!$R$83:$R$87</c:f>
              <c:numCache>
                <c:formatCode>General</c:formatCode>
                <c:ptCount val="5"/>
                <c:pt idx="0" formatCode="#,##0.00&quot; Km. &quot;">
                  <c:v>5614.9999999999991</c:v>
                </c:pt>
                <c:pt idx="2" formatCode="#,##0.00&quot; Km. &quot;">
                  <c:v>4102.4399999999996</c:v>
                </c:pt>
                <c:pt idx="3" formatCode="#,##0.00&quot; Km. &quot;">
                  <c:v>1426.4299999999996</c:v>
                </c:pt>
                <c:pt idx="4" formatCode="#,##0.00&quot; Km. &quot;">
                  <c:v>86.13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94786688"/>
        <c:axId val="94788224"/>
        <c:axId val="0"/>
      </c:bar3DChart>
      <c:catAx>
        <c:axId val="94786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C"/>
          </a:p>
        </c:txPr>
        <c:crossAx val="94788224"/>
        <c:crosses val="autoZero"/>
        <c:auto val="1"/>
        <c:lblAlgn val="ctr"/>
        <c:lblOffset val="100"/>
        <c:noMultiLvlLbl val="0"/>
      </c:catAx>
      <c:valAx>
        <c:axId val="947882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 RED VIAL</a:t>
                </a:r>
              </a:p>
            </c:rich>
          </c:tx>
          <c:layout/>
          <c:overlay val="0"/>
        </c:title>
        <c:numFmt formatCode="#,##0.00&quot; Km. &quot;" sourceLinked="1"/>
        <c:majorTickMark val="out"/>
        <c:minorTickMark val="none"/>
        <c:tickLblPos val="nextTo"/>
        <c:crossAx val="9478668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82000">
          <a:schemeClr val="accent1">
            <a:tint val="44500"/>
            <a:satMod val="160000"/>
            <a:alpha val="51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PRESUPUESTO 2014 INGRESOS</a:t>
            </a:r>
          </a:p>
        </c:rich>
      </c:tx>
      <c:layout/>
      <c:overlay val="0"/>
    </c:title>
    <c:autoTitleDeleted val="0"/>
    <c:view3D>
      <c:rotX val="30"/>
      <c:rotY val="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168908297336"/>
          <c:w val="0.99646187111285334"/>
          <c:h val="0.83179773692410219"/>
        </c:manualLayout>
      </c:layout>
      <c:pie3DChart>
        <c:varyColors val="1"/>
        <c:ser>
          <c:idx val="0"/>
          <c:order val="0"/>
          <c:tx>
            <c:strRef>
              <c:f>'GRAF. INGR. EGR.t (2)'!$C$2</c:f>
              <c:strCache>
                <c:ptCount val="1"/>
                <c:pt idx="0">
                  <c:v>USD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393700" dist="1600200" dir="21540000" sx="15000" sy="15000" algn="ctr" rotWithShape="0">
                <a:srgbClr val="000000">
                  <a:alpha val="36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  <a:bevelB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outerShdw blurRad="393700" dist="1600200" dir="21540000" sx="15000" sy="15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>
                <a:outerShdw blurRad="393700" dist="1600200" dir="21540000" sx="15000" sy="15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393700" dist="1600200" dir="21540000" sx="15000" sy="15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24875996482571119"/>
                  <c:y val="-0.356594239131442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ASIGNACION REGULAR PREFECTURA 2014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80.3%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PROYECTO SARAGURO TENTA 
</a:t>
                    </a:r>
                    <a:r>
                      <a:rPr lang="en-US" smtClean="0"/>
                      <a:t>16.2%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OTRAS OBRAS (ARRASTRE 2013)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powder"/>
            </c:spPr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'GRAF. INGR. EGR.t (2)'!$B$3:$B$5</c:f>
              <c:strCache>
                <c:ptCount val="3"/>
                <c:pt idx="0">
                  <c:v> FINANCIA GPL 2014 </c:v>
                </c:pt>
                <c:pt idx="1">
                  <c:v> PROYECTO SARAGURO TENTA </c:v>
                </c:pt>
                <c:pt idx="2">
                  <c:v> GPL-GESTIÓN
(Obras de Arrastre) </c:v>
                </c:pt>
              </c:strCache>
            </c:strRef>
          </c:cat>
          <c:val>
            <c:numRef>
              <c:f>'GRAF. INGR. EGR.t (2)'!$C$3:$C$5</c:f>
              <c:numCache>
                <c:formatCode>_([$$-409]* #,##0.00_);_([$$-409]* \(#,##0.00\);_([$$-409]* "-"??_);_(@_)</c:formatCode>
                <c:ptCount val="3"/>
                <c:pt idx="0">
                  <c:v>8452576.9299999997</c:v>
                </c:pt>
                <c:pt idx="1">
                  <c:v>1707468.9</c:v>
                </c:pt>
                <c:pt idx="2">
                  <c:v>355017.06</c:v>
                </c:pt>
              </c:numCache>
            </c:numRef>
          </c:val>
        </c:ser>
        <c:ser>
          <c:idx val="1"/>
          <c:order val="1"/>
          <c:tx>
            <c:strRef>
              <c:f>'GRAF. INGR. EGR.t (2)'!$D$2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'GRAF. INGR. EGR.t (2)'!$B$3:$B$5</c:f>
              <c:strCache>
                <c:ptCount val="3"/>
                <c:pt idx="0">
                  <c:v> FINANCIA GPL 2014 </c:v>
                </c:pt>
                <c:pt idx="1">
                  <c:v> PROYECTO SARAGURO TENTA </c:v>
                </c:pt>
                <c:pt idx="2">
                  <c:v> GPL-GESTIÓN
(Obras de Arrastre) </c:v>
                </c:pt>
              </c:strCache>
            </c:strRef>
          </c:cat>
          <c:val>
            <c:numRef>
              <c:f>'GRAF. INGR. EGR.t (2)'!$D$3:$D$5</c:f>
              <c:numCache>
                <c:formatCode>0%</c:formatCode>
                <c:ptCount val="3"/>
                <c:pt idx="0">
                  <c:v>0.8</c:v>
                </c:pt>
                <c:pt idx="1">
                  <c:v>0.16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EGRESOS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PRESUPUESTO 2014 INGRESOS</a:t>
            </a:r>
          </a:p>
        </c:rich>
      </c:tx>
      <c:layout/>
      <c:overlay val="0"/>
    </c:title>
    <c:autoTitleDeleted val="0"/>
    <c:view3D>
      <c:rotX val="30"/>
      <c:rotY val="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168908297336"/>
          <c:w val="0.99646187111285334"/>
          <c:h val="0.83179773692410219"/>
        </c:manualLayout>
      </c:layout>
      <c:pie3DChart>
        <c:varyColors val="1"/>
        <c:ser>
          <c:idx val="0"/>
          <c:order val="0"/>
          <c:tx>
            <c:strRef>
              <c:f>'GRAF. INGR. EGR.t (2)'!$C$2</c:f>
              <c:strCache>
                <c:ptCount val="1"/>
                <c:pt idx="0">
                  <c:v>USD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393700" dist="1600200" dir="21540000" sx="15000" sy="15000" algn="ctr" rotWithShape="0">
                <a:srgbClr val="000000">
                  <a:alpha val="36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  <a:bevelB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outerShdw blurRad="393700" dist="1600200" dir="21540000" sx="15000" sy="15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  <a:effectLst>
                <a:outerShdw blurRad="393700" dist="1600200" dir="21540000" sx="15000" sy="15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393700" dist="1600200" dir="21540000" sx="15000" sy="15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24875996482571119"/>
                  <c:y val="-0.356594239131442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ASIGNACION REGULAR PREFECTURA 2014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80.3%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PROYECTO SARAGURO TENTA 
</a:t>
                    </a:r>
                    <a:r>
                      <a:rPr lang="en-US" smtClean="0"/>
                      <a:t>16.2%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OTRAS OBRAS (ARRASTRE 2013)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powder"/>
            </c:spPr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'GRAF. INGR. EGR.t (2)'!$B$3:$B$5</c:f>
              <c:strCache>
                <c:ptCount val="3"/>
                <c:pt idx="0">
                  <c:v> FINANCIA GPL 2014 </c:v>
                </c:pt>
                <c:pt idx="1">
                  <c:v> PROYECTO SARAGURO TENTA </c:v>
                </c:pt>
                <c:pt idx="2">
                  <c:v> GPL-GESTIÓN
(Obras de Arrastre) </c:v>
                </c:pt>
              </c:strCache>
            </c:strRef>
          </c:cat>
          <c:val>
            <c:numRef>
              <c:f>'GRAF. INGR. EGR.t (2)'!$C$3:$C$5</c:f>
              <c:numCache>
                <c:formatCode>_([$$-409]* #,##0.00_);_([$$-409]* \(#,##0.00\);_([$$-409]* "-"??_);_(@_)</c:formatCode>
                <c:ptCount val="3"/>
                <c:pt idx="0">
                  <c:v>8452576.9299999997</c:v>
                </c:pt>
                <c:pt idx="1">
                  <c:v>1707468.9</c:v>
                </c:pt>
                <c:pt idx="2">
                  <c:v>355017.06</c:v>
                </c:pt>
              </c:numCache>
            </c:numRef>
          </c:val>
        </c:ser>
        <c:ser>
          <c:idx val="1"/>
          <c:order val="1"/>
          <c:tx>
            <c:strRef>
              <c:f>'GRAF. INGR. EGR.t (2)'!$D$2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'GRAF. INGR. EGR.t (2)'!$B$3:$B$5</c:f>
              <c:strCache>
                <c:ptCount val="3"/>
                <c:pt idx="0">
                  <c:v> FINANCIA GPL 2014 </c:v>
                </c:pt>
                <c:pt idx="1">
                  <c:v> PROYECTO SARAGURO TENTA </c:v>
                </c:pt>
                <c:pt idx="2">
                  <c:v> GPL-GESTIÓN
(Obras de Arrastre) </c:v>
                </c:pt>
              </c:strCache>
            </c:strRef>
          </c:cat>
          <c:val>
            <c:numRef>
              <c:f>'GRAF. INGR. EGR.t (2)'!$D$3:$D$5</c:f>
              <c:numCache>
                <c:formatCode>0%</c:formatCode>
                <c:ptCount val="3"/>
                <c:pt idx="0">
                  <c:v>0.8</c:v>
                </c:pt>
                <c:pt idx="1">
                  <c:v>0.16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EJECUCION PRESUPUESTARIA ENERO - DICIEMBRE/2014</a:t>
            </a:r>
          </a:p>
        </c:rich>
      </c:tx>
      <c:layout>
        <c:manualLayout>
          <c:xMode val="edge"/>
          <c:yMode val="edge"/>
          <c:x val="0.20625774851015757"/>
          <c:y val="0.1413718995907062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gapDepth val="306"/>
        <c:shape val="cylinder"/>
        <c:axId val="48032768"/>
        <c:axId val="48034560"/>
        <c:axId val="0"/>
      </c:bar3DChart>
      <c:catAx>
        <c:axId val="48032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es-EC"/>
          </a:p>
        </c:txPr>
        <c:crossAx val="48034560"/>
        <c:crosses val="autoZero"/>
        <c:auto val="1"/>
        <c:lblAlgn val="ctr"/>
        <c:lblOffset val="100"/>
        <c:noMultiLvlLbl val="0"/>
      </c:catAx>
      <c:valAx>
        <c:axId val="48034560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80327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4059023526978613"/>
          <c:y val="0.20884421522775709"/>
          <c:w val="0.47757977491454723"/>
          <c:h val="3.8156204626236076E-2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64113104241979"/>
          <c:y val="2.6108580528089471E-2"/>
          <c:w val="0.86577714062160238"/>
          <c:h val="0.8816544458023182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7.5371492436263014E-3"/>
                  <c:y val="0.20693996963300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148596974505209E-3"/>
                  <c:y val="0.17401770173684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297193949010418E-3"/>
                  <c:y val="0.17166611117283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Hoja2!$H$2:$H$8</c:f>
              <c:strCache>
                <c:ptCount val="7"/>
                <c:pt idx="0">
                  <c:v>MANTENIMIENTO VIAL</c:v>
                </c:pt>
                <c:pt idx="1">
                  <c:v>DRENAJES</c:v>
                </c:pt>
                <c:pt idx="2">
                  <c:v>PUENTES Y PASARELAS</c:v>
                </c:pt>
                <c:pt idx="3">
                  <c:v>ESTUDIOS VIALES</c:v>
                </c:pt>
                <c:pt idx="4">
                  <c:v>ASFALTADO SARAGURO TENTA</c:v>
                </c:pt>
                <c:pt idx="5">
                  <c:v>OBRAS DE ARRASTRE 2013</c:v>
                </c:pt>
                <c:pt idx="6">
                  <c:v>GASTOS ADMINISTRATIVOS</c:v>
                </c:pt>
              </c:strCache>
            </c:strRef>
          </c:cat>
          <c:val>
            <c:numRef>
              <c:f>Hoja2!$I$2:$I$8</c:f>
              <c:numCache>
                <c:formatCode>"$"#,##0.00_);[Red]\("$"#,##0.00\)</c:formatCode>
                <c:ptCount val="7"/>
                <c:pt idx="0">
                  <c:v>6111696.4199999999</c:v>
                </c:pt>
                <c:pt idx="1">
                  <c:v>40000</c:v>
                </c:pt>
                <c:pt idx="2">
                  <c:v>87500</c:v>
                </c:pt>
                <c:pt idx="3">
                  <c:v>152161.82999999999</c:v>
                </c:pt>
                <c:pt idx="4">
                  <c:v>1707468.9</c:v>
                </c:pt>
                <c:pt idx="5">
                  <c:v>355017.06</c:v>
                </c:pt>
                <c:pt idx="6">
                  <c:v>2071218.59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6.0297193949010418E-3"/>
                  <c:y val="0.17401770173684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2008941076822E-2"/>
                  <c:y val="0.10817316594452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14859697450631E-3"/>
                  <c:y val="0.1175795282005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222895461756703E-3"/>
                  <c:y val="0.19283042624893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Hoja2!$H$2:$H$8</c:f>
              <c:strCache>
                <c:ptCount val="7"/>
                <c:pt idx="0">
                  <c:v>MANTENIMIENTO VIAL</c:v>
                </c:pt>
                <c:pt idx="1">
                  <c:v>DRENAJES</c:v>
                </c:pt>
                <c:pt idx="2">
                  <c:v>PUENTES Y PASARELAS</c:v>
                </c:pt>
                <c:pt idx="3">
                  <c:v>ESTUDIOS VIALES</c:v>
                </c:pt>
                <c:pt idx="4">
                  <c:v>ASFALTADO SARAGURO TENTA</c:v>
                </c:pt>
                <c:pt idx="5">
                  <c:v>OBRAS DE ARRASTRE 2013</c:v>
                </c:pt>
                <c:pt idx="6">
                  <c:v>GASTOS ADMINISTRATIVOS</c:v>
                </c:pt>
              </c:strCache>
            </c:strRef>
          </c:cat>
          <c:val>
            <c:numRef>
              <c:f>Hoja2!$J$2:$J$8</c:f>
              <c:numCache>
                <c:formatCode>"$"#,##0.00_);[Red]\("$"#,##0.00\)</c:formatCode>
                <c:ptCount val="7"/>
                <c:pt idx="0">
                  <c:v>7138546.5600000005</c:v>
                </c:pt>
                <c:pt idx="1">
                  <c:v>46601.35</c:v>
                </c:pt>
                <c:pt idx="2">
                  <c:v>28711.51</c:v>
                </c:pt>
                <c:pt idx="3">
                  <c:v>106831.23</c:v>
                </c:pt>
                <c:pt idx="4">
                  <c:v>1205907.27</c:v>
                </c:pt>
                <c:pt idx="5">
                  <c:v>1304991.3500000001</c:v>
                </c:pt>
                <c:pt idx="6">
                  <c:v>2079723.83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gapDepth val="13"/>
        <c:shape val="cylinder"/>
        <c:axId val="48061440"/>
        <c:axId val="48075520"/>
        <c:axId val="0"/>
      </c:bar3DChart>
      <c:catAx>
        <c:axId val="48061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48075520"/>
        <c:crosses val="autoZero"/>
        <c:auto val="1"/>
        <c:lblAlgn val="ctr"/>
        <c:lblOffset val="100"/>
        <c:noMultiLvlLbl val="0"/>
      </c:catAx>
      <c:valAx>
        <c:axId val="48075520"/>
        <c:scaling>
          <c:orientation val="minMax"/>
        </c:scaling>
        <c:delete val="0"/>
        <c:axPos val="l"/>
        <c:majorGridlines/>
        <c:numFmt formatCode="&quot;$&quot;#,##0.00_);[Red]\(&quot;$&quot;#,##0.00\)" sourceLinked="1"/>
        <c:majorTickMark val="none"/>
        <c:minorTickMark val="none"/>
        <c:tickLblPos val="nextTo"/>
        <c:crossAx val="48061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8835555488440875E-2"/>
                  <c:y val="0.26549888617404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506666465322625E-2"/>
                  <c:y val="0.31288615944538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Hoja2!$P$3:$P$4</c:f>
              <c:strCache>
                <c:ptCount val="2"/>
                <c:pt idx="0">
                  <c:v>PLANIFICADO</c:v>
                </c:pt>
                <c:pt idx="1">
                  <c:v>EJECUTADO A DICIEMBRE/2014</c:v>
                </c:pt>
              </c:strCache>
            </c:strRef>
          </c:cat>
          <c:val>
            <c:numRef>
              <c:f>Hoja2!$Q$3:$Q$4</c:f>
              <c:numCache>
                <c:formatCode>"$"#,##0.00_);[Red]\("$"#,##0.00\)</c:formatCode>
                <c:ptCount val="2"/>
                <c:pt idx="0">
                  <c:v>10515062.800000001</c:v>
                </c:pt>
                <c:pt idx="1">
                  <c:v>11911313.1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gapDepth val="0"/>
        <c:shape val="cylinder"/>
        <c:axId val="48381312"/>
        <c:axId val="48429312"/>
        <c:axId val="0"/>
      </c:bar3DChart>
      <c:catAx>
        <c:axId val="48381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8429312"/>
        <c:crosses val="autoZero"/>
        <c:auto val="1"/>
        <c:lblAlgn val="ctr"/>
        <c:lblOffset val="100"/>
        <c:noMultiLvlLbl val="0"/>
      </c:catAx>
      <c:valAx>
        <c:axId val="48429312"/>
        <c:scaling>
          <c:orientation val="minMax"/>
          <c:min val="0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crossAx val="48381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[resumen planillas DICIEMBRE 2014JR.xlsx]PROGRAMAS POR ZONA (2)!Tabla dinámica1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Inversión por Programa</a:t>
            </a:r>
            <a:r>
              <a:rPr lang="es-EC" baseline="0" dirty="0" smtClean="0"/>
              <a:t> </a:t>
            </a:r>
            <a:r>
              <a:rPr lang="es-EC" sz="1800" b="1" i="0" u="none" strike="noStrike" baseline="0" dirty="0" smtClean="0">
                <a:effectLst/>
              </a:rPr>
              <a:t>$ </a:t>
            </a:r>
            <a:r>
              <a:rPr lang="es-EC" sz="1800" b="1" i="0" u="none" strike="noStrike" baseline="0" dirty="0">
                <a:effectLst/>
              </a:rPr>
              <a:t>10 064 341.50 </a:t>
            </a:r>
            <a:endParaRPr lang="en-US" dirty="0"/>
          </a:p>
        </c:rich>
      </c:tx>
      <c:layout>
        <c:manualLayout>
          <c:xMode val="edge"/>
          <c:yMode val="edge"/>
          <c:x val="0.21113536381301953"/>
          <c:y val="0.12438376091087383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showLegendKey val="0"/>
          <c:showVal val="0"/>
          <c:showCatName val="0"/>
          <c:showSerName val="1"/>
          <c:showPercent val="0"/>
          <c:showBubbleSize val="0"/>
          <c:separator>
</c:separator>
        </c:dLbl>
      </c:pivotFmt>
      <c:pivotFmt>
        <c:idx val="9"/>
        <c:marker>
          <c:symbol val="none"/>
        </c:marker>
        <c:dLbl>
          <c:idx val="0"/>
          <c:delete val="1"/>
        </c:dLbl>
      </c:pivotFmt>
      <c:pivotFmt>
        <c:idx val="10"/>
        <c:marker>
          <c:symbol val="none"/>
        </c:marker>
        <c:dLbl>
          <c:idx val="0"/>
          <c:delete val="1"/>
        </c:dLbl>
      </c:pivotFmt>
      <c:pivotFmt>
        <c:idx val="11"/>
        <c:marker>
          <c:symbol val="none"/>
        </c:marker>
        <c:dLbl>
          <c:idx val="0"/>
          <c:delete val="1"/>
        </c:dLbl>
      </c:pivotFmt>
      <c:pivotFmt>
        <c:idx val="12"/>
        <c:marker>
          <c:symbol val="none"/>
        </c:marker>
        <c:dLbl>
          <c:idx val="0"/>
          <c:delete val="1"/>
        </c:dLbl>
      </c:pivotFmt>
      <c:pivotFmt>
        <c:idx val="13"/>
        <c:marker>
          <c:symbol val="none"/>
        </c:marker>
        <c:dLbl>
          <c:idx val="0"/>
          <c:delete val="1"/>
        </c:dLbl>
      </c:pivotFmt>
      <c:pivotFmt>
        <c:idx val="14"/>
        <c:marker>
          <c:symbol val="none"/>
        </c:marker>
        <c:dLbl>
          <c:idx val="0"/>
          <c:delete val="1"/>
        </c:dLbl>
      </c:pivotFmt>
      <c:pivotFmt>
        <c:idx val="15"/>
        <c:dLbl>
          <c:idx val="0"/>
          <c:layout>
            <c:manualLayout>
              <c:x val="0.24340525739494648"/>
              <c:y val="1.1652684668443502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6"/>
        <c:dLbl>
          <c:idx val="0"/>
          <c:spPr/>
          <c:txPr>
            <a:bodyPr/>
            <a:lstStyle/>
            <a:p>
              <a:pPr>
                <a:defRPr sz="105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7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8"/>
        <c:dLbl>
          <c:idx val="0"/>
          <c:spPr/>
          <c:txPr>
            <a:bodyPr/>
            <a:lstStyle/>
            <a:p>
              <a:pPr>
                <a:defRPr sz="105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9"/>
        <c:dLbl>
          <c:idx val="0"/>
          <c:spPr/>
          <c:txPr>
            <a:bodyPr/>
            <a:lstStyle/>
            <a:p>
              <a:pPr>
                <a:defRPr sz="110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0"/>
        <c:dLbl>
          <c:idx val="0"/>
          <c:layout>
            <c:manualLayout>
              <c:x val="-0.28201436718862766"/>
              <c:y val="2.0974832403198303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1"/>
        <c:dLbl>
          <c:idx val="0"/>
          <c:layout>
            <c:manualLayout>
              <c:x val="0.28213425237377954"/>
              <c:y val="2.3305369336887004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80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8"/>
      </c:pivotFmt>
      <c:pivotFmt>
        <c:idx val="29"/>
        <c:dLbl>
          <c:idx val="0"/>
          <c:layout>
            <c:manualLayout>
              <c:x val="0.32558949089416478"/>
              <c:y val="9.3221477347548449E-3"/>
            </c:manualLayout>
          </c:layout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0"/>
          <c:showCatName val="0"/>
          <c:showSerName val="1"/>
          <c:showPercent val="0"/>
          <c:showBubbleSize val="0"/>
          <c:separator>
</c:separator>
        </c:dLbl>
      </c:pivotFmt>
      <c:pivotFmt>
        <c:idx val="31"/>
        <c:dLbl>
          <c:idx val="0"/>
          <c:layout>
            <c:manualLayout>
              <c:x val="0.24340525739494648"/>
              <c:y val="1.1652684668443502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2"/>
        <c:marker>
          <c:symbol val="none"/>
        </c:marker>
        <c:dLbl>
          <c:idx val="0"/>
          <c:delete val="1"/>
        </c:dLbl>
      </c:pivotFmt>
      <c:pivotFmt>
        <c:idx val="33"/>
        <c:dLbl>
          <c:idx val="0"/>
          <c:spPr/>
          <c:txPr>
            <a:bodyPr/>
            <a:lstStyle/>
            <a:p>
              <a:pPr>
                <a:defRPr sz="105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4"/>
        <c:marker>
          <c:symbol val="none"/>
        </c:marker>
        <c:dLbl>
          <c:idx val="0"/>
          <c:delete val="1"/>
        </c:dLbl>
      </c:pivotFmt>
      <c:pivotFmt>
        <c:idx val="35"/>
        <c:dLbl>
          <c:idx val="0"/>
          <c:spPr/>
          <c:txPr>
            <a:bodyPr/>
            <a:lstStyle/>
            <a:p>
              <a:pPr>
                <a:defRPr sz="110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6"/>
        <c:marker>
          <c:symbol val="none"/>
        </c:marker>
        <c:dLbl>
          <c:idx val="0"/>
          <c:delete val="1"/>
        </c:dLbl>
      </c:pivotFmt>
      <c:pivotFmt>
        <c:idx val="37"/>
        <c:dLbl>
          <c:idx val="0"/>
          <c:layout>
            <c:manualLayout>
              <c:x val="-0.28201436718862766"/>
              <c:y val="2.0974832403198303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3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80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0"/>
          <c:showCatName val="0"/>
          <c:showSerName val="1"/>
          <c:showPercent val="0"/>
          <c:showBubbleSize val="0"/>
          <c:separator>
</c:separator>
        </c:dLbl>
      </c:pivotFmt>
      <c:pivotFmt>
        <c:idx val="44"/>
        <c:dLbl>
          <c:idx val="0"/>
          <c:layout>
            <c:manualLayout>
              <c:x val="0.24340525739494648"/>
              <c:y val="1.1652684668443502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5"/>
        <c:marker>
          <c:symbol val="none"/>
        </c:marker>
        <c:dLbl>
          <c:idx val="0"/>
          <c:delete val="1"/>
        </c:dLbl>
      </c:pivotFmt>
      <c:pivotFmt>
        <c:idx val="46"/>
        <c:dLbl>
          <c:idx val="0"/>
          <c:spPr/>
          <c:txPr>
            <a:bodyPr/>
            <a:lstStyle/>
            <a:p>
              <a:pPr>
                <a:defRPr sz="105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7"/>
        <c:marker>
          <c:symbol val="none"/>
        </c:marker>
        <c:dLbl>
          <c:idx val="0"/>
          <c:delete val="1"/>
        </c:dLbl>
      </c:pivotFmt>
      <c:pivotFmt>
        <c:idx val="48"/>
        <c:dLbl>
          <c:idx val="0"/>
          <c:spPr/>
          <c:txPr>
            <a:bodyPr/>
            <a:lstStyle/>
            <a:p>
              <a:pPr>
                <a:defRPr sz="110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49"/>
        <c:marker>
          <c:symbol val="none"/>
        </c:marker>
        <c:dLbl>
          <c:idx val="0"/>
          <c:delete val="1"/>
        </c:dLbl>
      </c:pivotFmt>
      <c:pivotFmt>
        <c:idx val="50"/>
        <c:dLbl>
          <c:idx val="0"/>
          <c:layout>
            <c:manualLayout>
              <c:x val="-0.28201436718862766"/>
              <c:y val="2.0974832403198303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5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5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5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5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800"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</c:pivotFmts>
    <c:view3D>
      <c:rotX val="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76003827962892"/>
          <c:y val="3.6861553825639555E-2"/>
          <c:w val="0.52894220734823127"/>
          <c:h val="0.94049954201022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'PROGRAMAS POR ZONA (2)'!$B$4:$B$5</c:f>
              <c:strCache>
                <c:ptCount val="1"/>
                <c:pt idx="0">
                  <c:v>MANTENIMIENTO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003202706106733E-3"/>
                  <c:y val="1.16526085347458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(2)'!$B$6</c:f>
              <c:numCache>
                <c:formatCode>"$"\ #,##0.00</c:formatCode>
                <c:ptCount val="1"/>
                <c:pt idx="0">
                  <c:v>4778421.2200000007</c:v>
                </c:pt>
              </c:numCache>
            </c:numRef>
          </c:val>
        </c:ser>
        <c:ser>
          <c:idx val="1"/>
          <c:order val="1"/>
          <c:tx>
            <c:strRef>
              <c:f>'PROGRAMAS POR ZONA (2)'!$C$4:$C$5</c:f>
              <c:strCache>
                <c:ptCount val="1"/>
                <c:pt idx="0">
                  <c:v>PUENTES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14300" prst="hardEdge"/>
              <a:bevelB w="114300" prst="hardEdge"/>
            </a:sp3d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50"/>
                  </a:pPr>
                  <a:endParaRPr lang="es-EC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(2)'!$C$6</c:f>
              <c:numCache>
                <c:formatCode>"$"\ #,##0.00</c:formatCode>
                <c:ptCount val="1"/>
                <c:pt idx="0">
                  <c:v>26019</c:v>
                </c:pt>
              </c:numCache>
            </c:numRef>
          </c:val>
        </c:ser>
        <c:ser>
          <c:idx val="2"/>
          <c:order val="2"/>
          <c:tx>
            <c:strRef>
              <c:f>'PROGRAMAS POR ZONA (2)'!$D$4:$D$5</c:f>
              <c:strCache>
                <c:ptCount val="1"/>
                <c:pt idx="0">
                  <c:v>ESTUDIOS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39700" h="139700" prst="divot"/>
              <a:bevelB w="139700" h="139700" prst="divot"/>
            </a:sp3d>
          </c:spPr>
          <c:invertIfNegative val="0"/>
          <c:dLbls>
            <c:dLbl>
              <c:idx val="0"/>
              <c:layout>
                <c:manualLayout>
                  <c:x val="0.16995258915398179"/>
                  <c:y val="8.1563121908769728E-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s-EC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(2)'!$D$6</c:f>
              <c:numCache>
                <c:formatCode>"$"\ #,##0.00</c:formatCode>
                <c:ptCount val="1"/>
                <c:pt idx="0">
                  <c:v>403723.66000000003</c:v>
                </c:pt>
              </c:numCache>
            </c:numRef>
          </c:val>
        </c:ser>
        <c:ser>
          <c:idx val="3"/>
          <c:order val="3"/>
          <c:tx>
            <c:strRef>
              <c:f>'PROGRAMAS POR ZONA (2)'!$E$4:$E$5</c:f>
              <c:strCache>
                <c:ptCount val="1"/>
                <c:pt idx="0">
                  <c:v>CARPETA ASFALTICA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8201436718862766"/>
                  <c:y val="2.097483240319830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(2)'!$E$6</c:f>
              <c:numCache>
                <c:formatCode>"$"\ #,##0.00</c:formatCode>
                <c:ptCount val="1"/>
                <c:pt idx="0">
                  <c:v>843163.44</c:v>
                </c:pt>
              </c:numCache>
            </c:numRef>
          </c:val>
        </c:ser>
        <c:ser>
          <c:idx val="4"/>
          <c:order val="4"/>
          <c:tx>
            <c:strRef>
              <c:f>'PROGRAMAS POR ZONA (2)'!$F$4:$F$5</c:f>
              <c:strCache>
                <c:ptCount val="1"/>
                <c:pt idx="0">
                  <c:v>REHABILITACION BACHEO ASFALTICO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prst="relaxedInset"/>
              <a:bevelB prst="angle"/>
            </a:sp3d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(2)'!$F$6</c:f>
              <c:numCache>
                <c:formatCode>"$"\ #,##0.00</c:formatCode>
                <c:ptCount val="1"/>
                <c:pt idx="0">
                  <c:v>1474222.26</c:v>
                </c:pt>
              </c:numCache>
            </c:numRef>
          </c:val>
        </c:ser>
        <c:ser>
          <c:idx val="5"/>
          <c:order val="5"/>
          <c:tx>
            <c:strRef>
              <c:f>'PROGRAMAS POR ZONA (2)'!$G$4:$G$5</c:f>
              <c:strCache>
                <c:ptCount val="1"/>
                <c:pt idx="0">
                  <c:v>ASFALTADO DTSB</c:v>
                </c:pt>
              </c:strCache>
            </c:strRef>
          </c:tx>
          <c:spPr>
            <a:effectLst>
              <a:outerShdw blurRad="228600" dist="1600200" dir="9660000" sx="74000" sy="74000" algn="ctr" rotWithShape="0">
                <a:srgbClr val="FFFF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prst="angle"/>
              <a:bevelB prst="convex"/>
            </a:sp3d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(2)'!$G$6</c:f>
              <c:numCache>
                <c:formatCode>"$"\ #,##0.00</c:formatCode>
                <c:ptCount val="1"/>
                <c:pt idx="0">
                  <c:v>1711569.4300000002</c:v>
                </c:pt>
              </c:numCache>
            </c:numRef>
          </c:val>
        </c:ser>
        <c:ser>
          <c:idx val="6"/>
          <c:order val="6"/>
          <c:tx>
            <c:strRef>
              <c:f>'PROGRAMAS POR ZONA (2)'!$H$4:$H$5</c:f>
              <c:strCache>
                <c:ptCount val="1"/>
                <c:pt idx="0">
                  <c:v>OBRAS DE ARTE Y SEÑALIZACION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  <a:bevelB prst="convex"/>
            </a:sp3d>
          </c:spPr>
          <c:invertIfNegative val="0"/>
          <c:dLbls>
            <c:txPr>
              <a:bodyPr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'PROGRAMAS POR ZONA (2)'!$A$6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POR ZONA (2)'!$H$6</c:f>
              <c:numCache>
                <c:formatCode>"$"\ #,##0.00</c:formatCode>
                <c:ptCount val="1"/>
                <c:pt idx="0">
                  <c:v>827222.48999999987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48521600"/>
        <c:axId val="48523136"/>
        <c:axId val="0"/>
      </c:bar3DChart>
      <c:catAx>
        <c:axId val="48521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48523136"/>
        <c:crosses val="autoZero"/>
        <c:auto val="1"/>
        <c:lblAlgn val="ctr"/>
        <c:lblOffset val="100"/>
        <c:noMultiLvlLbl val="0"/>
      </c:catAx>
      <c:valAx>
        <c:axId val="48523136"/>
        <c:scaling>
          <c:orientation val="minMax"/>
        </c:scaling>
        <c:delete val="0"/>
        <c:axPos val="l"/>
        <c:majorGridlines/>
        <c:numFmt formatCode="&quot;$&quot;\ #,##0.00" sourceLinked="1"/>
        <c:majorTickMark val="none"/>
        <c:minorTickMark val="none"/>
        <c:tickLblPos val="nextTo"/>
        <c:crossAx val="4852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pivotSource>
    <c:name>[resumen planillas DICIEMBRE 2014JR.xlsx]PROGRAMAS KM!Tabla dinámica1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delete val="1"/>
        </c:dLbl>
      </c:pivotFmt>
      <c:pivotFmt>
        <c:idx val="9"/>
        <c:dLbl>
          <c:idx val="0"/>
          <c:delete val="1"/>
        </c:dLbl>
      </c:pivotFmt>
      <c:pivotFmt>
        <c:idx val="10"/>
        <c:dLbl>
          <c:idx val="0"/>
          <c:delete val="1"/>
        </c:dLbl>
      </c:pivotFmt>
      <c:pivotFmt>
        <c:idx val="11"/>
        <c:dLbl>
          <c:idx val="0"/>
          <c:delete val="1"/>
        </c:dLbl>
      </c:pivotFmt>
      <c:pivotFmt>
        <c:idx val="12"/>
        <c:dLbl>
          <c:idx val="0"/>
          <c:delete val="1"/>
        </c:dLbl>
      </c:pivotFmt>
      <c:pivotFmt>
        <c:idx val="13"/>
        <c:dLbl>
          <c:idx val="0"/>
          <c:delete val="1"/>
        </c:dLbl>
      </c:pivotFmt>
      <c:pivotFmt>
        <c:idx val="14"/>
        <c:dLbl>
          <c:idx val="0"/>
          <c:delete val="1"/>
        </c:dLbl>
      </c:pivotFmt>
      <c:pivotFmt>
        <c:idx val="15"/>
        <c:dLbl>
          <c:idx val="0"/>
          <c:layout>
            <c:manualLayout>
              <c:x val="0.24340525739494648"/>
              <c:y val="1.1652684668443502E-2"/>
            </c:manualLayout>
          </c:layout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16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7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8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19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0"/>
        <c:dLbl>
          <c:idx val="0"/>
          <c:layout>
            <c:manualLayout>
              <c:x val="-0.28201436718862766"/>
              <c:y val="2.0974832403198303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1"/>
        <c:dLbl>
          <c:idx val="0"/>
          <c:layout>
            <c:manualLayout>
              <c:x val="0.28213425237377954"/>
              <c:y val="2.3305369336887004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2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dLbl>
          <c:idx val="0"/>
          <c:delete val="1"/>
        </c:dLbl>
      </c:pivotFmt>
      <c:pivotFmt>
        <c:idx val="24"/>
        <c:dLbl>
          <c:idx val="0"/>
          <c:layout>
            <c:manualLayout>
              <c:x val="0.24340525739494648"/>
              <c:y val="1.1652684668443502E-2"/>
            </c:manualLayout>
          </c:layout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25"/>
        <c:dLbl>
          <c:idx val="0"/>
          <c:delete val="1"/>
        </c:dLbl>
      </c:pivotFmt>
      <c:pivotFmt>
        <c:idx val="26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7"/>
        <c:dLbl>
          <c:idx val="0"/>
          <c:delete val="1"/>
        </c:dLbl>
      </c:pivotFmt>
      <c:pivotFmt>
        <c:idx val="28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29"/>
        <c:dLbl>
          <c:idx val="0"/>
          <c:delete val="1"/>
        </c:dLbl>
      </c:pivotFmt>
      <c:pivotFmt>
        <c:idx val="30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1"/>
        <c:dLbl>
          <c:idx val="0"/>
          <c:delete val="1"/>
        </c:dLbl>
      </c:pivotFmt>
      <c:pivotFmt>
        <c:idx val="32"/>
        <c:dLbl>
          <c:idx val="0"/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3"/>
        <c:dLbl>
          <c:idx val="0"/>
          <c:delete val="1"/>
        </c:dLbl>
      </c:pivotFmt>
      <c:pivotFmt>
        <c:idx val="34"/>
        <c:dLbl>
          <c:idx val="0"/>
          <c:layout>
            <c:manualLayout>
              <c:x val="-0.28201436718862766"/>
              <c:y val="2.0974832403198303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5"/>
        <c:dLbl>
          <c:idx val="0"/>
          <c:delete val="1"/>
        </c:dLbl>
      </c:pivotFmt>
      <c:pivotFmt>
        <c:idx val="36"/>
        <c:dLbl>
          <c:idx val="0"/>
          <c:layout>
            <c:manualLayout>
              <c:x val="0.28213425237377954"/>
              <c:y val="2.3305369336887004E-2"/>
            </c:manualLayout>
          </c:layout>
          <c:showLegendKey val="0"/>
          <c:showVal val="1"/>
          <c:showCatName val="0"/>
          <c:showSerName val="1"/>
          <c:showPercent val="0"/>
          <c:showBubbleSize val="0"/>
          <c:separator>
</c:separator>
        </c:dLbl>
      </c:pivotFmt>
      <c:pivotFmt>
        <c:idx val="37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47"/>
        <c:dLbl>
          <c:idx val="0"/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48"/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49"/>
      </c:pivotFmt>
      <c:pivotFmt>
        <c:idx val="50"/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53"/>
      </c:pivotFmt>
      <c:pivotFmt>
        <c:idx val="54"/>
      </c:pivotFmt>
      <c:pivotFmt>
        <c:idx val="55"/>
        <c:dLbl>
          <c:idx val="0"/>
          <c:layout>
            <c:manualLayout>
              <c:x val="0.29829543601023545"/>
              <c:y val="9.6416829547253339E-3"/>
            </c:manualLayout>
          </c:layout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56"/>
      </c:pivotFmt>
      <c:pivotFmt>
        <c:idx val="57"/>
      </c:pivotFmt>
      <c:pivotFmt>
        <c:idx val="58"/>
      </c:pivotFmt>
      <c:pivotFmt>
        <c:idx val="59"/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6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7"/>
        <c:dLbl>
          <c:idx val="0"/>
          <c:layout>
            <c:manualLayout>
              <c:x val="0.29829543601023545"/>
              <c:y val="9.6416829547253339E-3"/>
            </c:manualLayout>
          </c:layout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6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7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dLbl>
          <c:idx val="0"/>
          <c:layout>
            <c:manualLayout>
              <c:x val="0.29829543601023545"/>
              <c:y val="9.6416829547253339E-3"/>
            </c:manualLayout>
          </c:layout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7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1"/>
          <c:showPercent val="0"/>
          <c:showBubbleSize val="0"/>
        </c:dLbl>
      </c:pivotFmt>
      <c:pivotFmt>
        <c:idx val="79"/>
        <c:marker>
          <c:symbol val="none"/>
        </c:marker>
      </c:pivotFmt>
    </c:pivotFmts>
    <c:view3D>
      <c:rotX val="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20636262106201E-2"/>
          <c:y val="0.1157776007164615"/>
          <c:w val="0.91136606521874342"/>
          <c:h val="0.8585665420707331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'PROGRAMAS KM'!$B$4:$B$5</c:f>
              <c:strCache>
                <c:ptCount val="1"/>
                <c:pt idx="0">
                  <c:v>MANTENIMIENTO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KM'!$B$6</c:f>
              <c:numCache>
                <c:formatCode>0.0"Km"</c:formatCode>
                <c:ptCount val="1"/>
                <c:pt idx="0">
                  <c:v>1881.5800000000002</c:v>
                </c:pt>
              </c:numCache>
            </c:numRef>
          </c:val>
        </c:ser>
        <c:ser>
          <c:idx val="1"/>
          <c:order val="1"/>
          <c:tx>
            <c:strRef>
              <c:f>'PROGRAMAS KM'!$C$4:$C$5</c:f>
              <c:strCache>
                <c:ptCount val="1"/>
                <c:pt idx="0">
                  <c:v>PUENTES</c:v>
                </c:pt>
              </c:strCache>
            </c:strRef>
          </c:tx>
          <c:spPr>
            <a:effectLst>
              <a:outerShdw blurRad="635000" dist="2540000" dir="1200000" sx="200000" sy="200000" rotWithShape="0">
                <a:srgbClr val="FFFF00">
                  <a:alpha val="47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39700" prst="cross"/>
              <a:bevelB w="139700" h="139700" prst="divot"/>
              <a:contourClr>
                <a:srgbClr val="000000"/>
              </a:contourClr>
            </a:sp3d>
          </c:spPr>
          <c:invertIfNegative val="0"/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KM'!$C$6</c:f>
              <c:numCache>
                <c:formatCode>0.0"Km"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'PROGRAMAS KM'!$D$4:$D$5</c:f>
              <c:strCache>
                <c:ptCount val="1"/>
                <c:pt idx="0">
                  <c:v>ESTUDIOS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prst="angle"/>
              <a:bevelB w="139700" prst="cross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KM'!$D$6</c:f>
              <c:numCache>
                <c:formatCode>0.0"Km"</c:formatCode>
                <c:ptCount val="1"/>
                <c:pt idx="0">
                  <c:v>30.63</c:v>
                </c:pt>
              </c:numCache>
            </c:numRef>
          </c:val>
        </c:ser>
        <c:ser>
          <c:idx val="3"/>
          <c:order val="3"/>
          <c:tx>
            <c:strRef>
              <c:f>'PROGRAMAS KM'!$E$4:$E$5</c:f>
              <c:strCache>
                <c:ptCount val="1"/>
                <c:pt idx="0">
                  <c:v>CARPETA ASFALTICA</c:v>
                </c:pt>
              </c:strCache>
            </c:strRef>
          </c:tx>
          <c:invertIfNegative val="0"/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KM'!$E$6</c:f>
              <c:numCache>
                <c:formatCode>"$"\ #,##0.00</c:formatCode>
                <c:ptCount val="1"/>
              </c:numCache>
            </c:numRef>
          </c:val>
        </c:ser>
        <c:ser>
          <c:idx val="4"/>
          <c:order val="4"/>
          <c:tx>
            <c:strRef>
              <c:f>'PROGRAMAS KM'!$F$4:$F$5</c:f>
              <c:strCache>
                <c:ptCount val="1"/>
                <c:pt idx="0">
                  <c:v>REHABILITACION BACHEO ASFALTICO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39700" prst="cross"/>
              <a:bevelB w="101600" prst="riblet"/>
              <a:contourClr>
                <a:srgbClr val="000000"/>
              </a:contourClr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es-EC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KM'!$F$6</c:f>
              <c:numCache>
                <c:formatCode>0.0"Km"</c:formatCode>
                <c:ptCount val="1"/>
                <c:pt idx="0">
                  <c:v>69</c:v>
                </c:pt>
              </c:numCache>
            </c:numRef>
          </c:val>
        </c:ser>
        <c:ser>
          <c:idx val="5"/>
          <c:order val="5"/>
          <c:tx>
            <c:strRef>
              <c:f>'PROGRAMAS KM'!$G$4:$G$5</c:f>
              <c:strCache>
                <c:ptCount val="1"/>
                <c:pt idx="0">
                  <c:v>ASFALTADO DTSB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KM'!$G$6</c:f>
              <c:numCache>
                <c:formatCode>0.0"Km"</c:formatCode>
                <c:ptCount val="1"/>
                <c:pt idx="0">
                  <c:v>10.48</c:v>
                </c:pt>
              </c:numCache>
            </c:numRef>
          </c:val>
        </c:ser>
        <c:ser>
          <c:idx val="6"/>
          <c:order val="6"/>
          <c:tx>
            <c:strRef>
              <c:f>'PROGRAMAS KM'!$H$4:$H$5</c:f>
              <c:strCache>
                <c:ptCount val="1"/>
                <c:pt idx="0">
                  <c:v>OBRAS DE ARTE Y SEÑALIZACION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0.35905932112343159"/>
                  <c:y val="-7.231594367172384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'PROGRAMAS KM'!$A$6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'PROGRAMAS KM'!$H$6</c:f>
              <c:numCache>
                <c:formatCode>0.0"Km"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0"/>
        <c:shape val="cylinder"/>
        <c:axId val="48683648"/>
        <c:axId val="48828800"/>
        <c:axId val="0"/>
      </c:bar3DChart>
      <c:catAx>
        <c:axId val="48683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48828800"/>
        <c:crosses val="autoZero"/>
        <c:auto val="1"/>
        <c:lblAlgn val="ctr"/>
        <c:lblOffset val="100"/>
        <c:noMultiLvlLbl val="0"/>
      </c:catAx>
      <c:valAx>
        <c:axId val="48828800"/>
        <c:scaling>
          <c:orientation val="minMax"/>
        </c:scaling>
        <c:delete val="0"/>
        <c:axPos val="l"/>
        <c:majorGridlines/>
        <c:minorGridlines/>
        <c:numFmt formatCode="0%" sourceLinked="1"/>
        <c:majorTickMark val="out"/>
        <c:minorTickMark val="none"/>
        <c:tickLblPos val="nextTo"/>
        <c:crossAx val="4868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4" Type="http://schemas.openxmlformats.org/officeDocument/2006/relationships/slide" Target="../slides/slide1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8.xml"/><Relationship Id="rId6" Type="http://schemas.openxmlformats.org/officeDocument/2006/relationships/slide" Target="../slides/slide22.xml"/><Relationship Id="rId5" Type="http://schemas.openxmlformats.org/officeDocument/2006/relationships/slide" Target="../slides/slide25.xml"/><Relationship Id="rId4" Type="http://schemas.openxmlformats.org/officeDocument/2006/relationships/slide" Target="../slides/slide19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8.xml"/><Relationship Id="rId6" Type="http://schemas.openxmlformats.org/officeDocument/2006/relationships/slide" Target="../slides/slide22.xml"/><Relationship Id="rId5" Type="http://schemas.openxmlformats.org/officeDocument/2006/relationships/slide" Target="../slides/slide25.xml"/><Relationship Id="rId4" Type="http://schemas.openxmlformats.org/officeDocument/2006/relationships/slide" Target="../slides/slide19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hyperlink" Target="JURIDICO/ING.%20ORDO&#209;EZ/CONVENIOS%20PARA%20ENTREGA%20DE%20MATERIALES.docx" TargetMode="External"/><Relationship Id="rId3" Type="http://schemas.openxmlformats.org/officeDocument/2006/relationships/hyperlink" Target="JURIDICO/ING.%20ORDO&#209;EZ/LISTADO%20DE%20CONVENIOS%20(Autoguardado)%20ACTUALIZADO.xlsx" TargetMode="External"/><Relationship Id="rId7" Type="http://schemas.openxmlformats.org/officeDocument/2006/relationships/hyperlink" Target="JURIDICO/ING.%20ORDO&#209;EZ/resoluciones%202014.docx" TargetMode="External"/><Relationship Id="rId2" Type="http://schemas.openxmlformats.org/officeDocument/2006/relationships/hyperlink" Target="JURIDICO/ING.%20ORDO&#209;EZ/LISTADO%20DE%20CONTRATOS%20EVENTUALES-2014%20%20ACTUALIZADO.xlsx" TargetMode="External"/><Relationship Id="rId1" Type="http://schemas.openxmlformats.org/officeDocument/2006/relationships/hyperlink" Target="JURIDICO/ING.%20ORDO&#209;EZ/LISTADO%20DE%20CONTRATOS%20OCACIONALES-2014%20%20ACTUALIZADO.xlsx" TargetMode="External"/><Relationship Id="rId6" Type="http://schemas.openxmlformats.org/officeDocument/2006/relationships/hyperlink" Target="JURIDICO/ING.%20ORDO&#209;EZ/CONTRATOS%20DE%20ARRIENDO%202014.xlsx" TargetMode="External"/><Relationship Id="rId5" Type="http://schemas.openxmlformats.org/officeDocument/2006/relationships/hyperlink" Target="JURIDICO/ING.%20ORDO&#209;EZ/CONTRATOS%20DE%20TRANSFERENCIA%20DE%20DOMINIO.docx" TargetMode="External"/><Relationship Id="rId4" Type="http://schemas.openxmlformats.org/officeDocument/2006/relationships/hyperlink" Target="JURIDICO/ING.%20ORDO&#209;EZ/INFORME%20DE%20CRITERIOS%20JURIDICOS%202014%20ASESORIA%20JURIDICA.docx" TargetMode="External"/><Relationship Id="rId9" Type="http://schemas.openxmlformats.org/officeDocument/2006/relationships/hyperlink" Target="JURIDICO/ING.%20ORDO&#209;EZ/CONTRATOS%20DE%20OBRA%20P&#217;BLICA.docx" TargetMode="External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hyperlink" Target="JURIDICO/ING.%20ORDO&#209;EZ/CONVENIOS%20PARA%20ENTREGA%20DE%20MATERIALES.docx" TargetMode="External"/><Relationship Id="rId3" Type="http://schemas.openxmlformats.org/officeDocument/2006/relationships/hyperlink" Target="JURIDICO/ING.%20ORDO&#209;EZ/CONTRATOS%20DE%20ARRIENDO%202014.xlsx" TargetMode="External"/><Relationship Id="rId7" Type="http://schemas.openxmlformats.org/officeDocument/2006/relationships/hyperlink" Target="JURIDICO/ING.%20ORDO&#209;EZ/CONTRATOS%20DE%20TRANSFERENCIA%20DE%20DOMINIO.docx" TargetMode="External"/><Relationship Id="rId2" Type="http://schemas.openxmlformats.org/officeDocument/2006/relationships/hyperlink" Target="JURIDICO/ING.%20ORDO&#209;EZ/LISTADO%20DE%20CONTRATOS%20EVENTUALES-2014%20%20ACTUALIZADO.xlsx" TargetMode="External"/><Relationship Id="rId1" Type="http://schemas.openxmlformats.org/officeDocument/2006/relationships/hyperlink" Target="JURIDICO/ING.%20ORDO&#209;EZ/LISTADO%20DE%20CONTRATOS%20OCACIONALES-2014%20%20ACTUALIZADO.xlsx" TargetMode="External"/><Relationship Id="rId6" Type="http://schemas.openxmlformats.org/officeDocument/2006/relationships/hyperlink" Target="JURIDICO/ING.%20ORDO&#209;EZ/resoluciones%202014.docx" TargetMode="External"/><Relationship Id="rId5" Type="http://schemas.openxmlformats.org/officeDocument/2006/relationships/hyperlink" Target="JURIDICO/ING.%20ORDO&#209;EZ/INFORME%20DE%20CRITERIOS%20JURIDICOS%202014%20ASESORIA%20JURIDICA.docx" TargetMode="External"/><Relationship Id="rId4" Type="http://schemas.openxmlformats.org/officeDocument/2006/relationships/hyperlink" Target="JURIDICO/ING.%20ORDO&#209;EZ/LISTADO%20DE%20CONVENIOS%20(Autoguardado)%20ACTUALIZADO.xlsx" TargetMode="External"/><Relationship Id="rId9" Type="http://schemas.openxmlformats.org/officeDocument/2006/relationships/hyperlink" Target="JURIDICO/ING.%20ORDO&#209;EZ/CONTRATOS%20DE%20OBRA%20P&#217;BLICA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524D0-A150-4411-93CC-C7D7CEDE85F9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85938B-363B-4DD1-8FD0-8833CF39E127}">
      <dgm:prSet custT="1"/>
      <dgm:spPr/>
      <dgm:t>
        <a:bodyPr/>
        <a:lstStyle/>
        <a:p>
          <a:pPr algn="ctr" rtl="0"/>
          <a:r>
            <a:rPr lang="es-ES" sz="1400" b="1" dirty="0" smtClean="0"/>
            <a:t>PROGRESO DE LA RED VIAL 2014</a:t>
          </a:r>
          <a:endParaRPr lang="en-US" sz="1400" dirty="0"/>
        </a:p>
      </dgm:t>
    </dgm:pt>
    <dgm:pt modelId="{FC6F81CC-7DE6-4B52-969F-0B3B96218032}" type="parTrans" cxnId="{080B3E42-107B-42AF-B5BB-237A74765756}">
      <dgm:prSet/>
      <dgm:spPr/>
      <dgm:t>
        <a:bodyPr/>
        <a:lstStyle/>
        <a:p>
          <a:pPr algn="ctr"/>
          <a:endParaRPr lang="en-US" sz="1600"/>
        </a:p>
      </dgm:t>
    </dgm:pt>
    <dgm:pt modelId="{475DC795-A1BD-4B57-B8DA-9BB051F78A7B}" type="sibTrans" cxnId="{080B3E42-107B-42AF-B5BB-237A74765756}">
      <dgm:prSet/>
      <dgm:spPr/>
      <dgm:t>
        <a:bodyPr/>
        <a:lstStyle/>
        <a:p>
          <a:pPr algn="ctr"/>
          <a:endParaRPr lang="en-US" sz="1600"/>
        </a:p>
      </dgm:t>
    </dgm:pt>
    <dgm:pt modelId="{42454AA9-B1D7-4017-A11C-DF8423CE3F36}" type="pres">
      <dgm:prSet presAssocID="{AD0524D0-A150-4411-93CC-C7D7CEDE8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B367D-49C1-44EB-877E-2822430B845A}" type="pres">
      <dgm:prSet presAssocID="{CB85938B-363B-4DD1-8FD0-8833CF39E127}" presName="parentText" presStyleLbl="node1" presStyleIdx="0" presStyleCnt="1" custLinFactNeighborY="-20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B3E42-107B-42AF-B5BB-237A74765756}" srcId="{AD0524D0-A150-4411-93CC-C7D7CEDE85F9}" destId="{CB85938B-363B-4DD1-8FD0-8833CF39E127}" srcOrd="0" destOrd="0" parTransId="{FC6F81CC-7DE6-4B52-969F-0B3B96218032}" sibTransId="{475DC795-A1BD-4B57-B8DA-9BB051F78A7B}"/>
    <dgm:cxn modelId="{57001342-96AA-431A-9033-16CB9781EB17}" type="presOf" srcId="{CB85938B-363B-4DD1-8FD0-8833CF39E127}" destId="{A2FB367D-49C1-44EB-877E-2822430B845A}" srcOrd="0" destOrd="0" presId="urn:microsoft.com/office/officeart/2005/8/layout/vList2"/>
    <dgm:cxn modelId="{EB0F6716-1EE2-4D76-BAA9-DE4A687889A0}" type="presOf" srcId="{AD0524D0-A150-4411-93CC-C7D7CEDE85F9}" destId="{42454AA9-B1D7-4017-A11C-DF8423CE3F36}" srcOrd="0" destOrd="0" presId="urn:microsoft.com/office/officeart/2005/8/layout/vList2"/>
    <dgm:cxn modelId="{59A8EF12-AA17-467F-9741-3C01F42FD1EE}" type="presParOf" srcId="{42454AA9-B1D7-4017-A11C-DF8423CE3F36}" destId="{A2FB367D-49C1-44EB-877E-2822430B84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process4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AE3301-EF67-49AC-8B57-16649586C063}">
      <dgm:prSet custT="1"/>
      <dgm:spPr/>
      <dgm:t>
        <a:bodyPr/>
        <a:lstStyle/>
        <a:p>
          <a:r>
            <a:rPr lang="es-EC" sz="2000" smtClean="0"/>
            <a:t>COORDINACION ADMINISTRATIVA</a:t>
          </a:r>
          <a:endParaRPr lang="en-US" sz="2000"/>
        </a:p>
      </dgm:t>
    </dgm:pt>
    <dgm:pt modelId="{F5A2A47C-3D16-4F67-9154-5A8670D4486C}" type="parTrans" cxnId="{63AD5A4D-0148-49F4-872A-BA0814FA952B}">
      <dgm:prSet/>
      <dgm:spPr/>
      <dgm:t>
        <a:bodyPr/>
        <a:lstStyle/>
        <a:p>
          <a:endParaRPr lang="en-US"/>
        </a:p>
      </dgm:t>
    </dgm:pt>
    <dgm:pt modelId="{46BD2BE3-5C5F-4DF7-8AAA-09A4526CBF8E}" type="sibTrans" cxnId="{63AD5A4D-0148-49F4-872A-BA0814FA952B}">
      <dgm:prSet/>
      <dgm:spPr/>
      <dgm:t>
        <a:bodyPr/>
        <a:lstStyle/>
        <a:p>
          <a:endParaRPr lang="en-US"/>
        </a:p>
      </dgm:t>
    </dgm:pt>
    <dgm:pt modelId="{281191A2-8B0C-4305-8AFC-639BBF7A75F9}">
      <dgm:prSet custT="1"/>
      <dgm:spPr/>
      <dgm:t>
        <a:bodyPr/>
        <a:lstStyle/>
        <a:p>
          <a:pPr algn="just"/>
          <a:r>
            <a:rPr lang="es-EC" sz="1600" smtClean="0"/>
            <a:t>Construcción y ejecución de la adecuación y remodelación de las instalaciones de gerencia general, planificación, división modular, cableado eléctrico, pulido de pisos, entre otros.</a:t>
          </a:r>
          <a:endParaRPr lang="en-US" sz="1600" cap="all" baseline="0"/>
        </a:p>
      </dgm:t>
    </dgm:pt>
    <dgm:pt modelId="{5E713B64-B4D7-4DE6-B052-A4A54AA120BD}" type="parTrans" cxnId="{B6C44DEC-884D-45C2-9237-D9AE57A36ECC}">
      <dgm:prSet/>
      <dgm:spPr/>
      <dgm:t>
        <a:bodyPr/>
        <a:lstStyle/>
        <a:p>
          <a:endParaRPr lang="en-US"/>
        </a:p>
      </dgm:t>
    </dgm:pt>
    <dgm:pt modelId="{87B167CB-4854-4CE4-8CBD-84243B35E0C9}" type="sibTrans" cxnId="{B6C44DEC-884D-45C2-9237-D9AE57A36ECC}">
      <dgm:prSet/>
      <dgm:spPr/>
      <dgm:t>
        <a:bodyPr/>
        <a:lstStyle/>
        <a:p>
          <a:endParaRPr lang="en-US"/>
        </a:p>
      </dgm:t>
    </dgm:pt>
    <dgm:pt modelId="{11EC4629-5B44-454B-A94E-BEE9CD936B33}">
      <dgm:prSet custT="1"/>
      <dgm:spPr/>
      <dgm:t>
        <a:bodyPr/>
        <a:lstStyle/>
        <a:p>
          <a:r>
            <a:rPr lang="es-EC" sz="1600" smtClean="0"/>
            <a:t>Adecuación de una moderna sala de capacitación, en las nuevas instalaciones.</a:t>
          </a:r>
          <a:endParaRPr lang="es-EC" sz="1600"/>
        </a:p>
      </dgm:t>
    </dgm:pt>
    <dgm:pt modelId="{9D923C8D-7C7F-49CC-97DD-B90C27AAD6C9}" type="parTrans" cxnId="{E85E7007-B2F7-465D-9EF1-FBCB710858CB}">
      <dgm:prSet/>
      <dgm:spPr/>
      <dgm:t>
        <a:bodyPr/>
        <a:lstStyle/>
        <a:p>
          <a:endParaRPr lang="es-EC"/>
        </a:p>
      </dgm:t>
    </dgm:pt>
    <dgm:pt modelId="{F76DD9A4-A1F1-4FBF-9973-46F756B26B91}" type="sibTrans" cxnId="{E85E7007-B2F7-465D-9EF1-FBCB710858CB}">
      <dgm:prSet/>
      <dgm:spPr/>
      <dgm:t>
        <a:bodyPr/>
        <a:lstStyle/>
        <a:p>
          <a:endParaRPr lang="es-EC"/>
        </a:p>
      </dgm:t>
    </dgm:pt>
    <dgm:pt modelId="{932B4A2D-6F3C-4CFA-A21B-6D67B26AD04F}">
      <dgm:prSet custT="1"/>
      <dgm:spPr/>
      <dgm:t>
        <a:bodyPr/>
        <a:lstStyle/>
        <a:p>
          <a:pPr algn="just"/>
          <a:r>
            <a:rPr lang="es-EC" sz="1600" smtClean="0"/>
            <a:t>Dotación de infraestructura y seguridades en las áreas de los tanques estacionarios de almacenamiento de diésel y gasolina, ubicados en la bodega de </a:t>
          </a:r>
          <a:r>
            <a:rPr lang="es-EC" sz="1600" err="1" smtClean="0"/>
            <a:t>Turunuma</a:t>
          </a:r>
          <a:endParaRPr lang="es-EC" sz="1600"/>
        </a:p>
      </dgm:t>
    </dgm:pt>
    <dgm:pt modelId="{A3CB2F06-A184-4C44-B7B3-4C22D46D0474}" type="parTrans" cxnId="{694D4FC0-8F14-466A-8856-0A8179991E2F}">
      <dgm:prSet/>
      <dgm:spPr/>
      <dgm:t>
        <a:bodyPr/>
        <a:lstStyle/>
        <a:p>
          <a:endParaRPr lang="es-EC"/>
        </a:p>
      </dgm:t>
    </dgm:pt>
    <dgm:pt modelId="{0871BB1E-6B18-4B3D-9237-F9CD3B999292}" type="sibTrans" cxnId="{694D4FC0-8F14-466A-8856-0A8179991E2F}">
      <dgm:prSet/>
      <dgm:spPr/>
      <dgm:t>
        <a:bodyPr/>
        <a:lstStyle/>
        <a:p>
          <a:endParaRPr lang="es-EC"/>
        </a:p>
      </dgm:t>
    </dgm:pt>
    <dgm:pt modelId="{1520B911-2440-487D-9FD2-D7932CD4EBAB}">
      <dgm:prSet/>
      <dgm:spPr/>
      <dgm:t>
        <a:bodyPr/>
        <a:lstStyle/>
        <a:p>
          <a:r>
            <a:rPr lang="es-EC" smtClean="0"/>
            <a:t>Recopilación y legalización de actas de traspaso de vehículos que permitió la matriculación de la flota de 111 unidades.</a:t>
          </a:r>
          <a:endParaRPr lang="es-EC"/>
        </a:p>
      </dgm:t>
    </dgm:pt>
    <dgm:pt modelId="{265931AC-05D3-488B-93D5-B1038BE96A9F}" type="parTrans" cxnId="{DB93FC15-229E-4727-835F-6095A893EB3E}">
      <dgm:prSet/>
      <dgm:spPr/>
      <dgm:t>
        <a:bodyPr/>
        <a:lstStyle/>
        <a:p>
          <a:endParaRPr lang="es-EC"/>
        </a:p>
      </dgm:t>
    </dgm:pt>
    <dgm:pt modelId="{8A78A0B5-9146-475D-B1D7-11C3D3F15134}" type="sibTrans" cxnId="{DB93FC15-229E-4727-835F-6095A893EB3E}">
      <dgm:prSet/>
      <dgm:spPr/>
      <dgm:t>
        <a:bodyPr/>
        <a:lstStyle/>
        <a:p>
          <a:endParaRPr lang="es-EC"/>
        </a:p>
      </dgm:t>
    </dgm:pt>
    <dgm:pt modelId="{A75DDDAB-62D0-4251-829B-2674D90A9F33}" type="pres">
      <dgm:prSet presAssocID="{2CE9C1DA-9789-48A2-A2F2-8ACAE2CBCD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BAA73C6-3532-40A5-BD47-3A886FBD98CE}" type="pres">
      <dgm:prSet presAssocID="{1520B911-2440-487D-9FD2-D7932CD4EBAB}" presName="boxAndChildren" presStyleCnt="0"/>
      <dgm:spPr/>
      <dgm:t>
        <a:bodyPr/>
        <a:lstStyle/>
        <a:p>
          <a:endParaRPr lang="es-EC"/>
        </a:p>
      </dgm:t>
    </dgm:pt>
    <dgm:pt modelId="{8312C894-857A-405B-9E55-DADA061A5767}" type="pres">
      <dgm:prSet presAssocID="{1520B911-2440-487D-9FD2-D7932CD4EBAB}" presName="parentTextBox" presStyleLbl="node1" presStyleIdx="0" presStyleCnt="5"/>
      <dgm:spPr/>
      <dgm:t>
        <a:bodyPr/>
        <a:lstStyle/>
        <a:p>
          <a:endParaRPr lang="es-EC"/>
        </a:p>
      </dgm:t>
    </dgm:pt>
    <dgm:pt modelId="{1253E89D-7D40-4B2A-B809-D6452A60D27B}" type="pres">
      <dgm:prSet presAssocID="{0871BB1E-6B18-4B3D-9237-F9CD3B999292}" presName="sp" presStyleCnt="0"/>
      <dgm:spPr/>
      <dgm:t>
        <a:bodyPr/>
        <a:lstStyle/>
        <a:p>
          <a:endParaRPr lang="es-EC"/>
        </a:p>
      </dgm:t>
    </dgm:pt>
    <dgm:pt modelId="{E1DD14E9-315C-4FBB-9EE5-B956C916CD4E}" type="pres">
      <dgm:prSet presAssocID="{932B4A2D-6F3C-4CFA-A21B-6D67B26AD04F}" presName="arrowAndChildren" presStyleCnt="0"/>
      <dgm:spPr/>
      <dgm:t>
        <a:bodyPr/>
        <a:lstStyle/>
        <a:p>
          <a:endParaRPr lang="es-EC"/>
        </a:p>
      </dgm:t>
    </dgm:pt>
    <dgm:pt modelId="{05403C8E-DCA0-4DD7-A31E-7EB054546BA2}" type="pres">
      <dgm:prSet presAssocID="{932B4A2D-6F3C-4CFA-A21B-6D67B26AD04F}" presName="parentTextArrow" presStyleLbl="node1" presStyleIdx="1" presStyleCnt="5"/>
      <dgm:spPr/>
      <dgm:t>
        <a:bodyPr/>
        <a:lstStyle/>
        <a:p>
          <a:endParaRPr lang="es-EC"/>
        </a:p>
      </dgm:t>
    </dgm:pt>
    <dgm:pt modelId="{12AA54DB-EFF3-4AD9-847F-60C8603201F6}" type="pres">
      <dgm:prSet presAssocID="{F76DD9A4-A1F1-4FBF-9973-46F756B26B91}" presName="sp" presStyleCnt="0"/>
      <dgm:spPr/>
      <dgm:t>
        <a:bodyPr/>
        <a:lstStyle/>
        <a:p>
          <a:endParaRPr lang="es-EC"/>
        </a:p>
      </dgm:t>
    </dgm:pt>
    <dgm:pt modelId="{2F3C4759-D34D-4FC5-9FE7-A51E04F01641}" type="pres">
      <dgm:prSet presAssocID="{11EC4629-5B44-454B-A94E-BEE9CD936B33}" presName="arrowAndChildren" presStyleCnt="0"/>
      <dgm:spPr/>
      <dgm:t>
        <a:bodyPr/>
        <a:lstStyle/>
        <a:p>
          <a:endParaRPr lang="es-EC"/>
        </a:p>
      </dgm:t>
    </dgm:pt>
    <dgm:pt modelId="{A8B2960F-7F51-4983-8F6B-7ED57DBB33FF}" type="pres">
      <dgm:prSet presAssocID="{11EC4629-5B44-454B-A94E-BEE9CD936B33}" presName="parentTextArrow" presStyleLbl="node1" presStyleIdx="2" presStyleCnt="5"/>
      <dgm:spPr/>
      <dgm:t>
        <a:bodyPr/>
        <a:lstStyle/>
        <a:p>
          <a:endParaRPr lang="es-EC"/>
        </a:p>
      </dgm:t>
    </dgm:pt>
    <dgm:pt modelId="{E9BD682F-AFCD-4E9A-9403-D9ECF8B0A3CB}" type="pres">
      <dgm:prSet presAssocID="{87B167CB-4854-4CE4-8CBD-84243B35E0C9}" presName="sp" presStyleCnt="0"/>
      <dgm:spPr/>
      <dgm:t>
        <a:bodyPr/>
        <a:lstStyle/>
        <a:p>
          <a:endParaRPr lang="es-EC"/>
        </a:p>
      </dgm:t>
    </dgm:pt>
    <dgm:pt modelId="{AA2911F3-7E19-4431-8447-7FE5F5FC5100}" type="pres">
      <dgm:prSet presAssocID="{281191A2-8B0C-4305-8AFC-639BBF7A75F9}" presName="arrowAndChildren" presStyleCnt="0"/>
      <dgm:spPr/>
      <dgm:t>
        <a:bodyPr/>
        <a:lstStyle/>
        <a:p>
          <a:endParaRPr lang="es-EC"/>
        </a:p>
      </dgm:t>
    </dgm:pt>
    <dgm:pt modelId="{AE82085D-78EA-4978-A378-F6937F879571}" type="pres">
      <dgm:prSet presAssocID="{281191A2-8B0C-4305-8AFC-639BBF7A75F9}" presName="parentTextArrow" presStyleLbl="node1" presStyleIdx="3" presStyleCnt="5"/>
      <dgm:spPr/>
      <dgm:t>
        <a:bodyPr/>
        <a:lstStyle/>
        <a:p>
          <a:endParaRPr lang="es-EC"/>
        </a:p>
      </dgm:t>
    </dgm:pt>
    <dgm:pt modelId="{2FDA5F0B-C215-4802-B36C-2D92CD94A0C9}" type="pres">
      <dgm:prSet presAssocID="{46BD2BE3-5C5F-4DF7-8AAA-09A4526CBF8E}" presName="sp" presStyleCnt="0"/>
      <dgm:spPr/>
      <dgm:t>
        <a:bodyPr/>
        <a:lstStyle/>
        <a:p>
          <a:endParaRPr lang="es-EC"/>
        </a:p>
      </dgm:t>
    </dgm:pt>
    <dgm:pt modelId="{4A15E2E1-429C-41B4-8102-7BE1254C8322}" type="pres">
      <dgm:prSet presAssocID="{3AAE3301-EF67-49AC-8B57-16649586C063}" presName="arrowAndChildren" presStyleCnt="0"/>
      <dgm:spPr/>
      <dgm:t>
        <a:bodyPr/>
        <a:lstStyle/>
        <a:p>
          <a:endParaRPr lang="es-EC"/>
        </a:p>
      </dgm:t>
    </dgm:pt>
    <dgm:pt modelId="{BAA89E7C-C141-4012-82A6-1955B794DFB6}" type="pres">
      <dgm:prSet presAssocID="{3AAE3301-EF67-49AC-8B57-16649586C063}" presName="parentTextArrow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DB93FC15-229E-4727-835F-6095A893EB3E}" srcId="{2CE9C1DA-9789-48A2-A2F2-8ACAE2CBCD84}" destId="{1520B911-2440-487D-9FD2-D7932CD4EBAB}" srcOrd="4" destOrd="0" parTransId="{265931AC-05D3-488B-93D5-B1038BE96A9F}" sibTransId="{8A78A0B5-9146-475D-B1D7-11C3D3F15134}"/>
    <dgm:cxn modelId="{AEFC7695-BFA4-4420-9ACF-96749798674F}" type="presOf" srcId="{3AAE3301-EF67-49AC-8B57-16649586C063}" destId="{BAA89E7C-C141-4012-82A6-1955B794DFB6}" srcOrd="0" destOrd="0" presId="urn:microsoft.com/office/officeart/2005/8/layout/process4"/>
    <dgm:cxn modelId="{B6C44DEC-884D-45C2-9237-D9AE57A36ECC}" srcId="{2CE9C1DA-9789-48A2-A2F2-8ACAE2CBCD84}" destId="{281191A2-8B0C-4305-8AFC-639BBF7A75F9}" srcOrd="1" destOrd="0" parTransId="{5E713B64-B4D7-4DE6-B052-A4A54AA120BD}" sibTransId="{87B167CB-4854-4CE4-8CBD-84243B35E0C9}"/>
    <dgm:cxn modelId="{63AD5A4D-0148-49F4-872A-BA0814FA952B}" srcId="{2CE9C1DA-9789-48A2-A2F2-8ACAE2CBCD84}" destId="{3AAE3301-EF67-49AC-8B57-16649586C063}" srcOrd="0" destOrd="0" parTransId="{F5A2A47C-3D16-4F67-9154-5A8670D4486C}" sibTransId="{46BD2BE3-5C5F-4DF7-8AAA-09A4526CBF8E}"/>
    <dgm:cxn modelId="{504CEA80-6EF3-40D0-AA1C-1AC552337DE0}" type="presOf" srcId="{281191A2-8B0C-4305-8AFC-639BBF7A75F9}" destId="{AE82085D-78EA-4978-A378-F6937F879571}" srcOrd="0" destOrd="0" presId="urn:microsoft.com/office/officeart/2005/8/layout/process4"/>
    <dgm:cxn modelId="{694D4FC0-8F14-466A-8856-0A8179991E2F}" srcId="{2CE9C1DA-9789-48A2-A2F2-8ACAE2CBCD84}" destId="{932B4A2D-6F3C-4CFA-A21B-6D67B26AD04F}" srcOrd="3" destOrd="0" parTransId="{A3CB2F06-A184-4C44-B7B3-4C22D46D0474}" sibTransId="{0871BB1E-6B18-4B3D-9237-F9CD3B999292}"/>
    <dgm:cxn modelId="{CC3C9FC7-4814-4F29-AC1E-215B622BC250}" type="presOf" srcId="{2CE9C1DA-9789-48A2-A2F2-8ACAE2CBCD84}" destId="{A75DDDAB-62D0-4251-829B-2674D90A9F33}" srcOrd="0" destOrd="0" presId="urn:microsoft.com/office/officeart/2005/8/layout/process4"/>
    <dgm:cxn modelId="{50D1897A-D370-40CB-9991-1E6E14ECC4FD}" type="presOf" srcId="{1520B911-2440-487D-9FD2-D7932CD4EBAB}" destId="{8312C894-857A-405B-9E55-DADA061A5767}" srcOrd="0" destOrd="0" presId="urn:microsoft.com/office/officeart/2005/8/layout/process4"/>
    <dgm:cxn modelId="{E85E7007-B2F7-465D-9EF1-FBCB710858CB}" srcId="{2CE9C1DA-9789-48A2-A2F2-8ACAE2CBCD84}" destId="{11EC4629-5B44-454B-A94E-BEE9CD936B33}" srcOrd="2" destOrd="0" parTransId="{9D923C8D-7C7F-49CC-97DD-B90C27AAD6C9}" sibTransId="{F76DD9A4-A1F1-4FBF-9973-46F756B26B91}"/>
    <dgm:cxn modelId="{C90F2639-4EB3-484F-9613-A4B0D0853BD6}" type="presOf" srcId="{11EC4629-5B44-454B-A94E-BEE9CD936B33}" destId="{A8B2960F-7F51-4983-8F6B-7ED57DBB33FF}" srcOrd="0" destOrd="0" presId="urn:microsoft.com/office/officeart/2005/8/layout/process4"/>
    <dgm:cxn modelId="{CDB22F5E-B73D-4ACA-AE94-2967740CAA57}" type="presOf" srcId="{932B4A2D-6F3C-4CFA-A21B-6D67B26AD04F}" destId="{05403C8E-DCA0-4DD7-A31E-7EB054546BA2}" srcOrd="0" destOrd="0" presId="urn:microsoft.com/office/officeart/2005/8/layout/process4"/>
    <dgm:cxn modelId="{A9FD63D8-BCB4-4656-83B4-E2E472EA3438}" type="presParOf" srcId="{A75DDDAB-62D0-4251-829B-2674D90A9F33}" destId="{EBAA73C6-3532-40A5-BD47-3A886FBD98CE}" srcOrd="0" destOrd="0" presId="urn:microsoft.com/office/officeart/2005/8/layout/process4"/>
    <dgm:cxn modelId="{96DBC9C8-9E23-48DB-A7F1-B698F886D41F}" type="presParOf" srcId="{EBAA73C6-3532-40A5-BD47-3A886FBD98CE}" destId="{8312C894-857A-405B-9E55-DADA061A5767}" srcOrd="0" destOrd="0" presId="urn:microsoft.com/office/officeart/2005/8/layout/process4"/>
    <dgm:cxn modelId="{7C13880B-A2B1-4421-8F6C-811958D18782}" type="presParOf" srcId="{A75DDDAB-62D0-4251-829B-2674D90A9F33}" destId="{1253E89D-7D40-4B2A-B809-D6452A60D27B}" srcOrd="1" destOrd="0" presId="urn:microsoft.com/office/officeart/2005/8/layout/process4"/>
    <dgm:cxn modelId="{97980D4F-7DA5-4457-9AA7-6998269E44AA}" type="presParOf" srcId="{A75DDDAB-62D0-4251-829B-2674D90A9F33}" destId="{E1DD14E9-315C-4FBB-9EE5-B956C916CD4E}" srcOrd="2" destOrd="0" presId="urn:microsoft.com/office/officeart/2005/8/layout/process4"/>
    <dgm:cxn modelId="{F4A9D4A2-831E-4DA7-9BDD-79EE84735140}" type="presParOf" srcId="{E1DD14E9-315C-4FBB-9EE5-B956C916CD4E}" destId="{05403C8E-DCA0-4DD7-A31E-7EB054546BA2}" srcOrd="0" destOrd="0" presId="urn:microsoft.com/office/officeart/2005/8/layout/process4"/>
    <dgm:cxn modelId="{5628A786-CD66-4C6C-B10F-26D52B8E7B58}" type="presParOf" srcId="{A75DDDAB-62D0-4251-829B-2674D90A9F33}" destId="{12AA54DB-EFF3-4AD9-847F-60C8603201F6}" srcOrd="3" destOrd="0" presId="urn:microsoft.com/office/officeart/2005/8/layout/process4"/>
    <dgm:cxn modelId="{10ADCA58-CD3F-48C4-8C67-296B2CCB7A76}" type="presParOf" srcId="{A75DDDAB-62D0-4251-829B-2674D90A9F33}" destId="{2F3C4759-D34D-4FC5-9FE7-A51E04F01641}" srcOrd="4" destOrd="0" presId="urn:microsoft.com/office/officeart/2005/8/layout/process4"/>
    <dgm:cxn modelId="{3FF89950-99D7-4F31-88A4-360D37104639}" type="presParOf" srcId="{2F3C4759-D34D-4FC5-9FE7-A51E04F01641}" destId="{A8B2960F-7F51-4983-8F6B-7ED57DBB33FF}" srcOrd="0" destOrd="0" presId="urn:microsoft.com/office/officeart/2005/8/layout/process4"/>
    <dgm:cxn modelId="{C07A574F-52DA-4825-AE81-1FD6E6248817}" type="presParOf" srcId="{A75DDDAB-62D0-4251-829B-2674D90A9F33}" destId="{E9BD682F-AFCD-4E9A-9403-D9ECF8B0A3CB}" srcOrd="5" destOrd="0" presId="urn:microsoft.com/office/officeart/2005/8/layout/process4"/>
    <dgm:cxn modelId="{C72EC102-71B7-41B4-825A-7B370AB1E243}" type="presParOf" srcId="{A75DDDAB-62D0-4251-829B-2674D90A9F33}" destId="{AA2911F3-7E19-4431-8447-7FE5F5FC5100}" srcOrd="6" destOrd="0" presId="urn:microsoft.com/office/officeart/2005/8/layout/process4"/>
    <dgm:cxn modelId="{81321A00-44FC-488F-BD13-0017D0789FE0}" type="presParOf" srcId="{AA2911F3-7E19-4431-8447-7FE5F5FC5100}" destId="{AE82085D-78EA-4978-A378-F6937F879571}" srcOrd="0" destOrd="0" presId="urn:microsoft.com/office/officeart/2005/8/layout/process4"/>
    <dgm:cxn modelId="{7A82719C-E98D-410D-B47B-C62FCF9519D7}" type="presParOf" srcId="{A75DDDAB-62D0-4251-829B-2674D90A9F33}" destId="{2FDA5F0B-C215-4802-B36C-2D92CD94A0C9}" srcOrd="7" destOrd="0" presId="urn:microsoft.com/office/officeart/2005/8/layout/process4"/>
    <dgm:cxn modelId="{0FCFA299-7CCF-4F6A-9204-B2EC8C1DA80A}" type="presParOf" srcId="{A75DDDAB-62D0-4251-829B-2674D90A9F33}" destId="{4A15E2E1-429C-41B4-8102-7BE1254C8322}" srcOrd="8" destOrd="0" presId="urn:microsoft.com/office/officeart/2005/8/layout/process4"/>
    <dgm:cxn modelId="{5C7F6FFE-5303-48B4-A4E2-88D023ACF3C1}" type="presParOf" srcId="{4A15E2E1-429C-41B4-8102-7BE1254C8322}" destId="{BAA89E7C-C141-4012-82A6-1955B794DF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AE3301-EF67-49AC-8B57-16649586C063}">
      <dgm:prSet/>
      <dgm:spPr/>
      <dgm:t>
        <a:bodyPr/>
        <a:lstStyle/>
        <a:p>
          <a:pPr algn="ctr"/>
          <a:r>
            <a:rPr lang="es-EC" smtClean="0"/>
            <a:t>COORDINACION FINANCIERA</a:t>
          </a:r>
          <a:endParaRPr lang="en-US"/>
        </a:p>
      </dgm:t>
    </dgm:pt>
    <dgm:pt modelId="{F5A2A47C-3D16-4F67-9154-5A8670D4486C}" type="parTrans" cxnId="{63AD5A4D-0148-49F4-872A-BA0814FA952B}">
      <dgm:prSet/>
      <dgm:spPr/>
      <dgm:t>
        <a:bodyPr/>
        <a:lstStyle/>
        <a:p>
          <a:endParaRPr lang="en-US"/>
        </a:p>
      </dgm:t>
    </dgm:pt>
    <dgm:pt modelId="{46BD2BE3-5C5F-4DF7-8AAA-09A4526CBF8E}" type="sibTrans" cxnId="{63AD5A4D-0148-49F4-872A-BA0814FA952B}">
      <dgm:prSet/>
      <dgm:spPr/>
      <dgm:t>
        <a:bodyPr/>
        <a:lstStyle/>
        <a:p>
          <a:endParaRPr lang="en-US"/>
        </a:p>
      </dgm:t>
    </dgm:pt>
    <dgm:pt modelId="{281191A2-8B0C-4305-8AFC-639BBF7A75F9}">
      <dgm:prSet/>
      <dgm:spPr/>
      <dgm:t>
        <a:bodyPr/>
        <a:lstStyle/>
        <a:p>
          <a:pPr algn="just"/>
          <a:r>
            <a:rPr lang="es-MX" smtClean="0"/>
            <a:t>Se aprobó el presupuesto prorrogado 2014, recursos financieros que de conformidad a los obras y proyectos viales que la Empresa VIALSUR EP, se ejecutaron en el 2014.</a:t>
          </a:r>
          <a:endParaRPr lang="en-US"/>
        </a:p>
      </dgm:t>
    </dgm:pt>
    <dgm:pt modelId="{5E713B64-B4D7-4DE6-B052-A4A54AA120BD}" type="parTrans" cxnId="{B6C44DEC-884D-45C2-9237-D9AE57A36ECC}">
      <dgm:prSet/>
      <dgm:spPr/>
      <dgm:t>
        <a:bodyPr/>
        <a:lstStyle/>
        <a:p>
          <a:endParaRPr lang="en-US"/>
        </a:p>
      </dgm:t>
    </dgm:pt>
    <dgm:pt modelId="{87B167CB-4854-4CE4-8CBD-84243B35E0C9}" type="sibTrans" cxnId="{B6C44DEC-884D-45C2-9237-D9AE57A36ECC}">
      <dgm:prSet/>
      <dgm:spPr/>
      <dgm:t>
        <a:bodyPr/>
        <a:lstStyle/>
        <a:p>
          <a:endParaRPr lang="en-US"/>
        </a:p>
      </dgm:t>
    </dgm:pt>
    <dgm:pt modelId="{D572CDA3-1642-467A-AED3-DF78F83C94AF}">
      <dgm:prSet/>
      <dgm:spPr/>
      <dgm:t>
        <a:bodyPr/>
        <a:lstStyle/>
        <a:p>
          <a:r>
            <a:rPr lang="es-EC" smtClean="0"/>
            <a:t>D</a:t>
          </a:r>
          <a:r>
            <a:rPr lang="es-MX" err="1" smtClean="0"/>
            <a:t>isminución</a:t>
          </a:r>
          <a:r>
            <a:rPr lang="es-MX" smtClean="0"/>
            <a:t> de tiempos en los procesos de revisión, control, registro contable y pago cumpliendo los aspectos de integridad, veracidad y legalidad.</a:t>
          </a:r>
          <a:endParaRPr lang="es-EC"/>
        </a:p>
      </dgm:t>
    </dgm:pt>
    <dgm:pt modelId="{34118CD8-43A1-48BD-B0E6-17DC2B7D46CB}" type="parTrans" cxnId="{0F0A1781-50B7-436E-9B14-F2F1B86561AB}">
      <dgm:prSet/>
      <dgm:spPr/>
      <dgm:t>
        <a:bodyPr/>
        <a:lstStyle/>
        <a:p>
          <a:endParaRPr lang="es-EC"/>
        </a:p>
      </dgm:t>
    </dgm:pt>
    <dgm:pt modelId="{DB3DB19B-9DF7-442A-96AA-446BCDF2702B}" type="sibTrans" cxnId="{0F0A1781-50B7-436E-9B14-F2F1B86561AB}">
      <dgm:prSet/>
      <dgm:spPr/>
      <dgm:t>
        <a:bodyPr/>
        <a:lstStyle/>
        <a:p>
          <a:endParaRPr lang="es-EC"/>
        </a:p>
      </dgm:t>
    </dgm:pt>
    <dgm:pt modelId="{FDD16AD1-4F39-40DE-B7E4-760362E05E5B}">
      <dgm:prSet/>
      <dgm:spPr/>
      <dgm:t>
        <a:bodyPr/>
        <a:lstStyle/>
        <a:p>
          <a:r>
            <a:rPr lang="es-MX" smtClean="0"/>
            <a:t>Designación a Tesorera como Juez de Coactivas y Secretario de Coactivas con el </a:t>
          </a:r>
          <a:r>
            <a:rPr lang="es-EC" smtClean="0"/>
            <a:t>propósito de recuperar cuentas por cobrar.</a:t>
          </a:r>
          <a:endParaRPr lang="es-EC"/>
        </a:p>
      </dgm:t>
    </dgm:pt>
    <dgm:pt modelId="{EA3AED3B-5527-43C8-87A7-F00E26D9C4E8}" type="parTrans" cxnId="{C9847BD0-F9F5-4BA6-AF8A-1BB5724EB242}">
      <dgm:prSet/>
      <dgm:spPr/>
      <dgm:t>
        <a:bodyPr/>
        <a:lstStyle/>
        <a:p>
          <a:endParaRPr lang="es-EC"/>
        </a:p>
      </dgm:t>
    </dgm:pt>
    <dgm:pt modelId="{D2932EB7-8B34-4F2A-B381-44D07BDEDD54}" type="sibTrans" cxnId="{C9847BD0-F9F5-4BA6-AF8A-1BB5724EB242}">
      <dgm:prSet/>
      <dgm:spPr/>
      <dgm:t>
        <a:bodyPr/>
        <a:lstStyle/>
        <a:p>
          <a:endParaRPr lang="es-EC"/>
        </a:p>
      </dgm:t>
    </dgm:pt>
    <dgm:pt modelId="{04A059E4-2247-4CAF-B8DB-E5DC13DCF827}">
      <dgm:prSet/>
      <dgm:spPr/>
      <dgm:t>
        <a:bodyPr/>
        <a:lstStyle/>
        <a:p>
          <a:r>
            <a:rPr lang="es-MX" smtClean="0"/>
            <a:t>-   Se ha realizado el control y constatación de activos durante todo el periodo</a:t>
          </a:r>
          <a:endParaRPr lang="es-EC"/>
        </a:p>
      </dgm:t>
    </dgm:pt>
    <dgm:pt modelId="{DA3AF16D-1138-406E-8042-08124EC898CB}" type="parTrans" cxnId="{DD9F9304-424F-4E35-9336-912A8FE6D106}">
      <dgm:prSet/>
      <dgm:spPr/>
      <dgm:t>
        <a:bodyPr/>
        <a:lstStyle/>
        <a:p>
          <a:endParaRPr lang="es-EC"/>
        </a:p>
      </dgm:t>
    </dgm:pt>
    <dgm:pt modelId="{9CC2E7C7-643E-49E8-9118-53BE2487F788}" type="sibTrans" cxnId="{DD9F9304-424F-4E35-9336-912A8FE6D106}">
      <dgm:prSet/>
      <dgm:spPr/>
      <dgm:t>
        <a:bodyPr/>
        <a:lstStyle/>
        <a:p>
          <a:endParaRPr lang="es-EC"/>
        </a:p>
      </dgm:t>
    </dgm:pt>
    <dgm:pt modelId="{297070A3-8B9C-4290-A1FC-CE7471EFFE30}">
      <dgm:prSet/>
      <dgm:spPr/>
      <dgm:t>
        <a:bodyPr/>
        <a:lstStyle/>
        <a:p>
          <a:pPr algn="just"/>
          <a:r>
            <a:rPr lang="es-MX" smtClean="0"/>
            <a:t>Contratación de Seguros para los bienes que mantiene la empresa, dando cumplimiento a la norma de identificación y protección 406-06 de la Contraloría General del Estado.</a:t>
          </a:r>
          <a:endParaRPr lang="en-US"/>
        </a:p>
      </dgm:t>
    </dgm:pt>
    <dgm:pt modelId="{38E8D042-8268-4403-AE43-7062FB077413}" type="parTrans" cxnId="{C1372F42-EF65-4B20-872E-39330817AAB7}">
      <dgm:prSet/>
      <dgm:spPr/>
      <dgm:t>
        <a:bodyPr/>
        <a:lstStyle/>
        <a:p>
          <a:endParaRPr lang="es-EC"/>
        </a:p>
      </dgm:t>
    </dgm:pt>
    <dgm:pt modelId="{928B470A-99BE-4B8C-AAD6-3F92CC7EED6A}" type="sibTrans" cxnId="{C1372F42-EF65-4B20-872E-39330817AAB7}">
      <dgm:prSet/>
      <dgm:spPr/>
      <dgm:t>
        <a:bodyPr/>
        <a:lstStyle/>
        <a:p>
          <a:endParaRPr lang="es-EC"/>
        </a:p>
      </dgm:t>
    </dgm:pt>
    <dgm:pt modelId="{4CF2B4AA-7242-4BD2-AE28-4DF283F3C065}" type="pres">
      <dgm:prSet presAssocID="{2CE9C1DA-9789-48A2-A2F2-8ACAE2CBC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53F39-CDF0-46D6-8016-8DE682DD9357}" type="pres">
      <dgm:prSet presAssocID="{3AAE3301-EF67-49AC-8B57-16649586C06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CB81-1DEC-4E05-B855-7AE877BD3F2D}" type="pres">
      <dgm:prSet presAssocID="{46BD2BE3-5C5F-4DF7-8AAA-09A4526CBF8E}" presName="spacer" presStyleCnt="0"/>
      <dgm:spPr/>
    </dgm:pt>
    <dgm:pt modelId="{F7EAF408-80A5-4BA9-ABB8-981D46FD4AA1}" type="pres">
      <dgm:prSet presAssocID="{281191A2-8B0C-4305-8AFC-639BBF7A75F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19CC93-8270-477C-87FB-BE456324B5CF}" type="pres">
      <dgm:prSet presAssocID="{87B167CB-4854-4CE4-8CBD-84243B35E0C9}" presName="spacer" presStyleCnt="0"/>
      <dgm:spPr/>
    </dgm:pt>
    <dgm:pt modelId="{DDA7D14A-0844-470E-90EC-1F46A0222DF2}" type="pres">
      <dgm:prSet presAssocID="{297070A3-8B9C-4290-A1FC-CE7471EFFE3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6CC20F-C2D6-4C84-B1F0-E00CC5F35989}" type="pres">
      <dgm:prSet presAssocID="{928B470A-99BE-4B8C-AAD6-3F92CC7EED6A}" presName="spacer" presStyleCnt="0"/>
      <dgm:spPr/>
    </dgm:pt>
    <dgm:pt modelId="{43EFD950-3754-4929-9554-E1A0E553113D}" type="pres">
      <dgm:prSet presAssocID="{D572CDA3-1642-467A-AED3-DF78F83C94A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479FC6-6DE0-4D06-B08A-C4A462A36DD8}" type="pres">
      <dgm:prSet presAssocID="{DB3DB19B-9DF7-442A-96AA-446BCDF2702B}" presName="spacer" presStyleCnt="0"/>
      <dgm:spPr/>
      <dgm:t>
        <a:bodyPr/>
        <a:lstStyle/>
        <a:p>
          <a:endParaRPr lang="es-EC"/>
        </a:p>
      </dgm:t>
    </dgm:pt>
    <dgm:pt modelId="{EE335F17-090C-4AE5-B065-52C943A14D3B}" type="pres">
      <dgm:prSet presAssocID="{FDD16AD1-4F39-40DE-B7E4-760362E05E5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0F1E84-B169-485C-BACC-E8F9AA31E26A}" type="pres">
      <dgm:prSet presAssocID="{D2932EB7-8B34-4F2A-B381-44D07BDEDD54}" presName="spacer" presStyleCnt="0"/>
      <dgm:spPr/>
      <dgm:t>
        <a:bodyPr/>
        <a:lstStyle/>
        <a:p>
          <a:endParaRPr lang="es-EC"/>
        </a:p>
      </dgm:t>
    </dgm:pt>
    <dgm:pt modelId="{C44A4366-2E10-4187-B1AB-5502AE9179AA}" type="pres">
      <dgm:prSet presAssocID="{04A059E4-2247-4CAF-B8DB-E5DC13DCF82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847BD0-F9F5-4BA6-AF8A-1BB5724EB242}" srcId="{2CE9C1DA-9789-48A2-A2F2-8ACAE2CBCD84}" destId="{FDD16AD1-4F39-40DE-B7E4-760362E05E5B}" srcOrd="4" destOrd="0" parTransId="{EA3AED3B-5527-43C8-87A7-F00E26D9C4E8}" sibTransId="{D2932EB7-8B34-4F2A-B381-44D07BDEDD54}"/>
    <dgm:cxn modelId="{0F0A1781-50B7-436E-9B14-F2F1B86561AB}" srcId="{2CE9C1DA-9789-48A2-A2F2-8ACAE2CBCD84}" destId="{D572CDA3-1642-467A-AED3-DF78F83C94AF}" srcOrd="3" destOrd="0" parTransId="{34118CD8-43A1-48BD-B0E6-17DC2B7D46CB}" sibTransId="{DB3DB19B-9DF7-442A-96AA-446BCDF2702B}"/>
    <dgm:cxn modelId="{61023F83-C31F-4337-B9B7-622E0A20B36C}" type="presOf" srcId="{297070A3-8B9C-4290-A1FC-CE7471EFFE30}" destId="{DDA7D14A-0844-470E-90EC-1F46A0222DF2}" srcOrd="0" destOrd="0" presId="urn:microsoft.com/office/officeart/2005/8/layout/vList2"/>
    <dgm:cxn modelId="{B6C44DEC-884D-45C2-9237-D9AE57A36ECC}" srcId="{2CE9C1DA-9789-48A2-A2F2-8ACAE2CBCD84}" destId="{281191A2-8B0C-4305-8AFC-639BBF7A75F9}" srcOrd="1" destOrd="0" parTransId="{5E713B64-B4D7-4DE6-B052-A4A54AA120BD}" sibTransId="{87B167CB-4854-4CE4-8CBD-84243B35E0C9}"/>
    <dgm:cxn modelId="{63AD5A4D-0148-49F4-872A-BA0814FA952B}" srcId="{2CE9C1DA-9789-48A2-A2F2-8ACAE2CBCD84}" destId="{3AAE3301-EF67-49AC-8B57-16649586C063}" srcOrd="0" destOrd="0" parTransId="{F5A2A47C-3D16-4F67-9154-5A8670D4486C}" sibTransId="{46BD2BE3-5C5F-4DF7-8AAA-09A4526CBF8E}"/>
    <dgm:cxn modelId="{C7BBACAA-8229-4684-8639-216670CEBBB0}" type="presOf" srcId="{281191A2-8B0C-4305-8AFC-639BBF7A75F9}" destId="{F7EAF408-80A5-4BA9-ABB8-981D46FD4AA1}" srcOrd="0" destOrd="0" presId="urn:microsoft.com/office/officeart/2005/8/layout/vList2"/>
    <dgm:cxn modelId="{BDCF3725-1317-46BB-ACAF-AB9B52432AC5}" type="presOf" srcId="{04A059E4-2247-4CAF-B8DB-E5DC13DCF827}" destId="{C44A4366-2E10-4187-B1AB-5502AE9179AA}" srcOrd="0" destOrd="0" presId="urn:microsoft.com/office/officeart/2005/8/layout/vList2"/>
    <dgm:cxn modelId="{655D4119-3779-46D0-B849-D2DF8C5BDF71}" type="presOf" srcId="{FDD16AD1-4F39-40DE-B7E4-760362E05E5B}" destId="{EE335F17-090C-4AE5-B065-52C943A14D3B}" srcOrd="0" destOrd="0" presId="urn:microsoft.com/office/officeart/2005/8/layout/vList2"/>
    <dgm:cxn modelId="{C1372F42-EF65-4B20-872E-39330817AAB7}" srcId="{2CE9C1DA-9789-48A2-A2F2-8ACAE2CBCD84}" destId="{297070A3-8B9C-4290-A1FC-CE7471EFFE30}" srcOrd="2" destOrd="0" parTransId="{38E8D042-8268-4403-AE43-7062FB077413}" sibTransId="{928B470A-99BE-4B8C-AAD6-3F92CC7EED6A}"/>
    <dgm:cxn modelId="{45D15CB8-35B0-4D75-819E-C69C1D5B2198}" type="presOf" srcId="{2CE9C1DA-9789-48A2-A2F2-8ACAE2CBCD84}" destId="{4CF2B4AA-7242-4BD2-AE28-4DF283F3C065}" srcOrd="0" destOrd="0" presId="urn:microsoft.com/office/officeart/2005/8/layout/vList2"/>
    <dgm:cxn modelId="{4DB42D91-89B4-430A-ADB0-CD478168D243}" type="presOf" srcId="{3AAE3301-EF67-49AC-8B57-16649586C063}" destId="{07953F39-CDF0-46D6-8016-8DE682DD9357}" srcOrd="0" destOrd="0" presId="urn:microsoft.com/office/officeart/2005/8/layout/vList2"/>
    <dgm:cxn modelId="{DD9F9304-424F-4E35-9336-912A8FE6D106}" srcId="{2CE9C1DA-9789-48A2-A2F2-8ACAE2CBCD84}" destId="{04A059E4-2247-4CAF-B8DB-E5DC13DCF827}" srcOrd="5" destOrd="0" parTransId="{DA3AF16D-1138-406E-8042-08124EC898CB}" sibTransId="{9CC2E7C7-643E-49E8-9118-53BE2487F788}"/>
    <dgm:cxn modelId="{959DD5AC-5702-463A-BF73-AA2C6C5F44ED}" type="presOf" srcId="{D572CDA3-1642-467A-AED3-DF78F83C94AF}" destId="{43EFD950-3754-4929-9554-E1A0E553113D}" srcOrd="0" destOrd="0" presId="urn:microsoft.com/office/officeart/2005/8/layout/vList2"/>
    <dgm:cxn modelId="{11222891-0679-4B2A-AD9E-3F6352E2D03A}" type="presParOf" srcId="{4CF2B4AA-7242-4BD2-AE28-4DF283F3C065}" destId="{07953F39-CDF0-46D6-8016-8DE682DD9357}" srcOrd="0" destOrd="0" presId="urn:microsoft.com/office/officeart/2005/8/layout/vList2"/>
    <dgm:cxn modelId="{9A5F16EF-6E47-4CA9-A23C-D5E5D892D653}" type="presParOf" srcId="{4CF2B4AA-7242-4BD2-AE28-4DF283F3C065}" destId="{4F7CCB81-1DEC-4E05-B855-7AE877BD3F2D}" srcOrd="1" destOrd="0" presId="urn:microsoft.com/office/officeart/2005/8/layout/vList2"/>
    <dgm:cxn modelId="{4711B350-EC65-4640-B51A-95BB1A76E0A2}" type="presParOf" srcId="{4CF2B4AA-7242-4BD2-AE28-4DF283F3C065}" destId="{F7EAF408-80A5-4BA9-ABB8-981D46FD4AA1}" srcOrd="2" destOrd="0" presId="urn:microsoft.com/office/officeart/2005/8/layout/vList2"/>
    <dgm:cxn modelId="{06B12C34-759E-474A-9B44-CB826EEAB56E}" type="presParOf" srcId="{4CF2B4AA-7242-4BD2-AE28-4DF283F3C065}" destId="{9619CC93-8270-477C-87FB-BE456324B5CF}" srcOrd="3" destOrd="0" presId="urn:microsoft.com/office/officeart/2005/8/layout/vList2"/>
    <dgm:cxn modelId="{01753BC2-3BC4-41BD-B2AE-F13FC4832DB2}" type="presParOf" srcId="{4CF2B4AA-7242-4BD2-AE28-4DF283F3C065}" destId="{DDA7D14A-0844-470E-90EC-1F46A0222DF2}" srcOrd="4" destOrd="0" presId="urn:microsoft.com/office/officeart/2005/8/layout/vList2"/>
    <dgm:cxn modelId="{B0E06E4E-FD31-4CCA-A689-DAB74398915E}" type="presParOf" srcId="{4CF2B4AA-7242-4BD2-AE28-4DF283F3C065}" destId="{9C6CC20F-C2D6-4C84-B1F0-E00CC5F35989}" srcOrd="5" destOrd="0" presId="urn:microsoft.com/office/officeart/2005/8/layout/vList2"/>
    <dgm:cxn modelId="{FC684563-3426-4E7B-B2E2-AAF29ED14139}" type="presParOf" srcId="{4CF2B4AA-7242-4BD2-AE28-4DF283F3C065}" destId="{43EFD950-3754-4929-9554-E1A0E553113D}" srcOrd="6" destOrd="0" presId="urn:microsoft.com/office/officeart/2005/8/layout/vList2"/>
    <dgm:cxn modelId="{584F8A1B-7CC1-4502-94C6-9359AEA6E544}" type="presParOf" srcId="{4CF2B4AA-7242-4BD2-AE28-4DF283F3C065}" destId="{A1479FC6-6DE0-4D06-B08A-C4A462A36DD8}" srcOrd="7" destOrd="0" presId="urn:microsoft.com/office/officeart/2005/8/layout/vList2"/>
    <dgm:cxn modelId="{2F4F559F-BD0A-445C-A44F-F7F0CB69A459}" type="presParOf" srcId="{4CF2B4AA-7242-4BD2-AE28-4DF283F3C065}" destId="{EE335F17-090C-4AE5-B065-52C943A14D3B}" srcOrd="8" destOrd="0" presId="urn:microsoft.com/office/officeart/2005/8/layout/vList2"/>
    <dgm:cxn modelId="{91B861A8-74DA-413D-872E-80685529EC05}" type="presParOf" srcId="{4CF2B4AA-7242-4BD2-AE28-4DF283F3C065}" destId="{0E0F1E84-B169-485C-BACC-E8F9AA31E26A}" srcOrd="9" destOrd="0" presId="urn:microsoft.com/office/officeart/2005/8/layout/vList2"/>
    <dgm:cxn modelId="{081B888D-C1B9-4AC7-8EB1-56FD6066E0AC}" type="presParOf" srcId="{4CF2B4AA-7242-4BD2-AE28-4DF283F3C065}" destId="{C44A4366-2E10-4187-B1AB-5502AE9179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AE3301-EF67-49AC-8B57-16649586C063}">
      <dgm:prSet custT="1"/>
      <dgm:spPr/>
      <dgm:t>
        <a:bodyPr/>
        <a:lstStyle/>
        <a:p>
          <a:pPr algn="ctr"/>
          <a:r>
            <a:rPr lang="en-US" sz="1800" smtClean="0"/>
            <a:t>HISTORICO PRESUPUESTO VIALSUR</a:t>
          </a:r>
          <a:endParaRPr lang="en-US" sz="1800"/>
        </a:p>
      </dgm:t>
    </dgm:pt>
    <dgm:pt modelId="{F5A2A47C-3D16-4F67-9154-5A8670D4486C}" type="parTrans" cxnId="{63AD5A4D-0148-49F4-872A-BA0814FA952B}">
      <dgm:prSet/>
      <dgm:spPr/>
      <dgm:t>
        <a:bodyPr/>
        <a:lstStyle/>
        <a:p>
          <a:endParaRPr lang="en-US"/>
        </a:p>
      </dgm:t>
    </dgm:pt>
    <dgm:pt modelId="{46BD2BE3-5C5F-4DF7-8AAA-09A4526CBF8E}" type="sibTrans" cxnId="{63AD5A4D-0148-49F4-872A-BA0814FA952B}">
      <dgm:prSet/>
      <dgm:spPr/>
      <dgm:t>
        <a:bodyPr/>
        <a:lstStyle/>
        <a:p>
          <a:endParaRPr lang="en-US"/>
        </a:p>
      </dgm:t>
    </dgm:pt>
    <dgm:pt modelId="{281191A2-8B0C-4305-8AFC-639BBF7A75F9}">
      <dgm:prSet/>
      <dgm:spPr/>
      <dgm:t>
        <a:bodyPr/>
        <a:lstStyle/>
        <a:p>
          <a:pPr algn="just"/>
          <a:endParaRPr lang="en-US"/>
        </a:p>
      </dgm:t>
    </dgm:pt>
    <dgm:pt modelId="{5E713B64-B4D7-4DE6-B052-A4A54AA120BD}" type="parTrans" cxnId="{B6C44DEC-884D-45C2-9237-D9AE57A36ECC}">
      <dgm:prSet/>
      <dgm:spPr/>
      <dgm:t>
        <a:bodyPr/>
        <a:lstStyle/>
        <a:p>
          <a:endParaRPr lang="en-US"/>
        </a:p>
      </dgm:t>
    </dgm:pt>
    <dgm:pt modelId="{87B167CB-4854-4CE4-8CBD-84243B35E0C9}" type="sibTrans" cxnId="{B6C44DEC-884D-45C2-9237-D9AE57A36ECC}">
      <dgm:prSet/>
      <dgm:spPr/>
      <dgm:t>
        <a:bodyPr/>
        <a:lstStyle/>
        <a:p>
          <a:endParaRPr lang="en-US"/>
        </a:p>
      </dgm:t>
    </dgm:pt>
    <dgm:pt modelId="{4CF2B4AA-7242-4BD2-AE28-4DF283F3C065}" type="pres">
      <dgm:prSet presAssocID="{2CE9C1DA-9789-48A2-A2F2-8ACAE2CBC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53F39-CDF0-46D6-8016-8DE682DD9357}" type="pres">
      <dgm:prSet presAssocID="{3AAE3301-EF67-49AC-8B57-16649586C0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158E-E7F9-41F5-9BEF-FA374EDF06D4}" type="pres">
      <dgm:prSet presAssocID="{3AAE3301-EF67-49AC-8B57-16649586C063}" presName="childText" presStyleLbl="revTx" presStyleIdx="0" presStyleCnt="1" custScaleY="97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D5A4D-0148-49F4-872A-BA0814FA952B}" srcId="{2CE9C1DA-9789-48A2-A2F2-8ACAE2CBCD84}" destId="{3AAE3301-EF67-49AC-8B57-16649586C063}" srcOrd="0" destOrd="0" parTransId="{F5A2A47C-3D16-4F67-9154-5A8670D4486C}" sibTransId="{46BD2BE3-5C5F-4DF7-8AAA-09A4526CBF8E}"/>
    <dgm:cxn modelId="{5D9C7BF5-039A-45DC-8511-480947ADA66B}" type="presOf" srcId="{2CE9C1DA-9789-48A2-A2F2-8ACAE2CBCD84}" destId="{4CF2B4AA-7242-4BD2-AE28-4DF283F3C065}" srcOrd="0" destOrd="0" presId="urn:microsoft.com/office/officeart/2005/8/layout/vList2"/>
    <dgm:cxn modelId="{977CEE72-A658-444E-A7D7-0E6B9293352D}" type="presOf" srcId="{281191A2-8B0C-4305-8AFC-639BBF7A75F9}" destId="{5294158E-E7F9-41F5-9BEF-FA374EDF06D4}" srcOrd="0" destOrd="0" presId="urn:microsoft.com/office/officeart/2005/8/layout/vList2"/>
    <dgm:cxn modelId="{E7979C3A-F3F9-40A3-A1E6-733E05C6F1B9}" type="presOf" srcId="{3AAE3301-EF67-49AC-8B57-16649586C063}" destId="{07953F39-CDF0-46D6-8016-8DE682DD9357}" srcOrd="0" destOrd="0" presId="urn:microsoft.com/office/officeart/2005/8/layout/vList2"/>
    <dgm:cxn modelId="{B6C44DEC-884D-45C2-9237-D9AE57A36ECC}" srcId="{3AAE3301-EF67-49AC-8B57-16649586C063}" destId="{281191A2-8B0C-4305-8AFC-639BBF7A75F9}" srcOrd="0" destOrd="0" parTransId="{5E713B64-B4D7-4DE6-B052-A4A54AA120BD}" sibTransId="{87B167CB-4854-4CE4-8CBD-84243B35E0C9}"/>
    <dgm:cxn modelId="{CDA14738-FA75-460E-8100-699019B1C38F}" type="presParOf" srcId="{4CF2B4AA-7242-4BD2-AE28-4DF283F3C065}" destId="{07953F39-CDF0-46D6-8016-8DE682DD9357}" srcOrd="0" destOrd="0" presId="urn:microsoft.com/office/officeart/2005/8/layout/vList2"/>
    <dgm:cxn modelId="{AE552979-E8C8-46E9-BABA-A87AED4883BD}" type="presParOf" srcId="{4CF2B4AA-7242-4BD2-AE28-4DF283F3C065}" destId="{5294158E-E7F9-41F5-9BEF-FA374EDF06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AE3301-EF67-49AC-8B57-16649586C063}">
      <dgm:prSet custT="1"/>
      <dgm:spPr/>
      <dgm:t>
        <a:bodyPr/>
        <a:lstStyle/>
        <a:p>
          <a:r>
            <a:rPr lang="es-EC" sz="2800" smtClean="0"/>
            <a:t>COORDINACION FINANCIERA</a:t>
          </a:r>
          <a:endParaRPr lang="en-US" sz="1800"/>
        </a:p>
      </dgm:t>
    </dgm:pt>
    <dgm:pt modelId="{F5A2A47C-3D16-4F67-9154-5A8670D4486C}" type="parTrans" cxnId="{63AD5A4D-0148-49F4-872A-BA0814FA952B}">
      <dgm:prSet/>
      <dgm:spPr/>
      <dgm:t>
        <a:bodyPr/>
        <a:lstStyle/>
        <a:p>
          <a:endParaRPr lang="en-US"/>
        </a:p>
      </dgm:t>
    </dgm:pt>
    <dgm:pt modelId="{46BD2BE3-5C5F-4DF7-8AAA-09A4526CBF8E}" type="sibTrans" cxnId="{63AD5A4D-0148-49F4-872A-BA0814FA952B}">
      <dgm:prSet/>
      <dgm:spPr/>
      <dgm:t>
        <a:bodyPr/>
        <a:lstStyle/>
        <a:p>
          <a:endParaRPr lang="en-US"/>
        </a:p>
      </dgm:t>
    </dgm:pt>
    <dgm:pt modelId="{281191A2-8B0C-4305-8AFC-639BBF7A75F9}">
      <dgm:prSet/>
      <dgm:spPr/>
      <dgm:t>
        <a:bodyPr/>
        <a:lstStyle/>
        <a:p>
          <a:pPr algn="just"/>
          <a:endParaRPr lang="en-US"/>
        </a:p>
      </dgm:t>
    </dgm:pt>
    <dgm:pt modelId="{5E713B64-B4D7-4DE6-B052-A4A54AA120BD}" type="parTrans" cxnId="{B6C44DEC-884D-45C2-9237-D9AE57A36ECC}">
      <dgm:prSet/>
      <dgm:spPr/>
      <dgm:t>
        <a:bodyPr/>
        <a:lstStyle/>
        <a:p>
          <a:endParaRPr lang="en-US"/>
        </a:p>
      </dgm:t>
    </dgm:pt>
    <dgm:pt modelId="{87B167CB-4854-4CE4-8CBD-84243B35E0C9}" type="sibTrans" cxnId="{B6C44DEC-884D-45C2-9237-D9AE57A36ECC}">
      <dgm:prSet/>
      <dgm:spPr/>
      <dgm:t>
        <a:bodyPr/>
        <a:lstStyle/>
        <a:p>
          <a:endParaRPr lang="en-US"/>
        </a:p>
      </dgm:t>
    </dgm:pt>
    <dgm:pt modelId="{4CF2B4AA-7242-4BD2-AE28-4DF283F3C065}" type="pres">
      <dgm:prSet presAssocID="{2CE9C1DA-9789-48A2-A2F2-8ACAE2CBC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53F39-CDF0-46D6-8016-8DE682DD9357}" type="pres">
      <dgm:prSet presAssocID="{3AAE3301-EF67-49AC-8B57-16649586C0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158E-E7F9-41F5-9BEF-FA374EDF06D4}" type="pres">
      <dgm:prSet presAssocID="{3AAE3301-EF67-49AC-8B57-16649586C063}" presName="childText" presStyleLbl="revTx" presStyleIdx="0" presStyleCnt="1" custScaleY="97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D5A4D-0148-49F4-872A-BA0814FA952B}" srcId="{2CE9C1DA-9789-48A2-A2F2-8ACAE2CBCD84}" destId="{3AAE3301-EF67-49AC-8B57-16649586C063}" srcOrd="0" destOrd="0" parTransId="{F5A2A47C-3D16-4F67-9154-5A8670D4486C}" sibTransId="{46BD2BE3-5C5F-4DF7-8AAA-09A4526CBF8E}"/>
    <dgm:cxn modelId="{03BD9384-27D3-4638-A3C6-EBA4A1A64866}" type="presOf" srcId="{2CE9C1DA-9789-48A2-A2F2-8ACAE2CBCD84}" destId="{4CF2B4AA-7242-4BD2-AE28-4DF283F3C065}" srcOrd="0" destOrd="0" presId="urn:microsoft.com/office/officeart/2005/8/layout/vList2"/>
    <dgm:cxn modelId="{B6C44DEC-884D-45C2-9237-D9AE57A36ECC}" srcId="{3AAE3301-EF67-49AC-8B57-16649586C063}" destId="{281191A2-8B0C-4305-8AFC-639BBF7A75F9}" srcOrd="0" destOrd="0" parTransId="{5E713B64-B4D7-4DE6-B052-A4A54AA120BD}" sibTransId="{87B167CB-4854-4CE4-8CBD-84243B35E0C9}"/>
    <dgm:cxn modelId="{4A64D8D4-2D07-4DBC-A3D8-80FE2B14D9D6}" type="presOf" srcId="{281191A2-8B0C-4305-8AFC-639BBF7A75F9}" destId="{5294158E-E7F9-41F5-9BEF-FA374EDF06D4}" srcOrd="0" destOrd="0" presId="urn:microsoft.com/office/officeart/2005/8/layout/vList2"/>
    <dgm:cxn modelId="{AB4B35DE-3B8D-4DCE-997F-21A132D40CA5}" type="presOf" srcId="{3AAE3301-EF67-49AC-8B57-16649586C063}" destId="{07953F39-CDF0-46D6-8016-8DE682DD9357}" srcOrd="0" destOrd="0" presId="urn:microsoft.com/office/officeart/2005/8/layout/vList2"/>
    <dgm:cxn modelId="{663E9B45-2119-439E-8780-A935FC6F419E}" type="presParOf" srcId="{4CF2B4AA-7242-4BD2-AE28-4DF283F3C065}" destId="{07953F39-CDF0-46D6-8016-8DE682DD9357}" srcOrd="0" destOrd="0" presId="urn:microsoft.com/office/officeart/2005/8/layout/vList2"/>
    <dgm:cxn modelId="{2DC7E069-8AC8-4800-85AF-434F3831FDEB}" type="presParOf" srcId="{4CF2B4AA-7242-4BD2-AE28-4DF283F3C065}" destId="{5294158E-E7F9-41F5-9BEF-FA374EDF06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AE3301-EF67-49AC-8B57-16649586C063}">
      <dgm:prSet custT="1"/>
      <dgm:spPr/>
      <dgm:t>
        <a:bodyPr/>
        <a:lstStyle/>
        <a:p>
          <a:pPr algn="ctr"/>
          <a:r>
            <a:rPr lang="es-EC" sz="1800" b="1" i="1" smtClean="0"/>
            <a:t>COORDINACION  TALENTO HUMANO – NORMATIVAS</a:t>
          </a:r>
          <a:endParaRPr lang="en-US" sz="1800" b="1" i="1"/>
        </a:p>
      </dgm:t>
    </dgm:pt>
    <dgm:pt modelId="{F5A2A47C-3D16-4F67-9154-5A8670D4486C}" type="parTrans" cxnId="{63AD5A4D-0148-49F4-872A-BA0814FA952B}">
      <dgm:prSet/>
      <dgm:spPr/>
      <dgm:t>
        <a:bodyPr/>
        <a:lstStyle/>
        <a:p>
          <a:endParaRPr lang="en-US" sz="2800"/>
        </a:p>
      </dgm:t>
    </dgm:pt>
    <dgm:pt modelId="{46BD2BE3-5C5F-4DF7-8AAA-09A4526CBF8E}" type="sibTrans" cxnId="{63AD5A4D-0148-49F4-872A-BA0814FA952B}">
      <dgm:prSet/>
      <dgm:spPr/>
      <dgm:t>
        <a:bodyPr/>
        <a:lstStyle/>
        <a:p>
          <a:endParaRPr lang="en-US" sz="2800"/>
        </a:p>
      </dgm:t>
    </dgm:pt>
    <dgm:pt modelId="{281191A2-8B0C-4305-8AFC-639BBF7A75F9}">
      <dgm:prSet custT="1"/>
      <dgm:spPr/>
      <dgm:t>
        <a:bodyPr/>
        <a:lstStyle/>
        <a:p>
          <a:pPr algn="just"/>
          <a:r>
            <a:rPr lang="es-EC" sz="1800" smtClean="0"/>
            <a:t>Política interna de seguridad y salud laboral.</a:t>
          </a:r>
          <a:endParaRPr lang="en-US" sz="1800"/>
        </a:p>
      </dgm:t>
    </dgm:pt>
    <dgm:pt modelId="{87B167CB-4854-4CE4-8CBD-84243B35E0C9}" type="sibTrans" cxnId="{B6C44DEC-884D-45C2-9237-D9AE57A36ECC}">
      <dgm:prSet/>
      <dgm:spPr/>
      <dgm:t>
        <a:bodyPr/>
        <a:lstStyle/>
        <a:p>
          <a:endParaRPr lang="en-US" sz="2800"/>
        </a:p>
      </dgm:t>
    </dgm:pt>
    <dgm:pt modelId="{5E713B64-B4D7-4DE6-B052-A4A54AA120BD}" type="parTrans" cxnId="{B6C44DEC-884D-45C2-9237-D9AE57A36ECC}">
      <dgm:prSet/>
      <dgm:spPr/>
      <dgm:t>
        <a:bodyPr/>
        <a:lstStyle/>
        <a:p>
          <a:endParaRPr lang="en-US" sz="2800"/>
        </a:p>
      </dgm:t>
    </dgm:pt>
    <dgm:pt modelId="{10E10186-2025-4D42-BF4B-ADEC608B2018}">
      <dgm:prSet custT="1"/>
      <dgm:spPr/>
      <dgm:t>
        <a:bodyPr/>
        <a:lstStyle/>
        <a:p>
          <a:pPr algn="just"/>
          <a:r>
            <a:rPr lang="es-EC" sz="1800" smtClean="0"/>
            <a:t>Matrices de riesgos por puestos de trabajo</a:t>
          </a:r>
          <a:endParaRPr lang="es-EC" sz="1800"/>
        </a:p>
      </dgm:t>
    </dgm:pt>
    <dgm:pt modelId="{5BBED519-4E00-4F12-B53A-63D210E94ACB}" type="parTrans" cxnId="{7279AE95-7A87-4CE5-AD78-E3864A3121CD}">
      <dgm:prSet/>
      <dgm:spPr/>
      <dgm:t>
        <a:bodyPr/>
        <a:lstStyle/>
        <a:p>
          <a:endParaRPr lang="es-EC" sz="2800"/>
        </a:p>
      </dgm:t>
    </dgm:pt>
    <dgm:pt modelId="{D6D5D341-1181-4A1E-916F-290632A70F5D}" type="sibTrans" cxnId="{7279AE95-7A87-4CE5-AD78-E3864A3121CD}">
      <dgm:prSet/>
      <dgm:spPr/>
      <dgm:t>
        <a:bodyPr/>
        <a:lstStyle/>
        <a:p>
          <a:endParaRPr lang="es-EC" sz="2800"/>
        </a:p>
      </dgm:t>
    </dgm:pt>
    <dgm:pt modelId="{D503FE0A-9E02-45AD-B721-96A9D92FBAD7}">
      <dgm:prSet custT="1"/>
      <dgm:spPr/>
      <dgm:t>
        <a:bodyPr/>
        <a:lstStyle/>
        <a:p>
          <a:pPr algn="just"/>
          <a:r>
            <a:rPr lang="es-EC" sz="1800" smtClean="0"/>
            <a:t>Borrador del plan de emergencia y contingencia</a:t>
          </a:r>
          <a:endParaRPr lang="es-EC" sz="1800"/>
        </a:p>
      </dgm:t>
    </dgm:pt>
    <dgm:pt modelId="{B7A36767-5F87-495E-97F2-C84D53133D8E}" type="parTrans" cxnId="{04409E63-2189-4181-934E-9C12B3BB8249}">
      <dgm:prSet/>
      <dgm:spPr/>
      <dgm:t>
        <a:bodyPr/>
        <a:lstStyle/>
        <a:p>
          <a:endParaRPr lang="es-EC" sz="2800"/>
        </a:p>
      </dgm:t>
    </dgm:pt>
    <dgm:pt modelId="{1B728A32-CE18-4144-BAD0-D42F7369C0E9}" type="sibTrans" cxnId="{04409E63-2189-4181-934E-9C12B3BB8249}">
      <dgm:prSet/>
      <dgm:spPr/>
      <dgm:t>
        <a:bodyPr/>
        <a:lstStyle/>
        <a:p>
          <a:endParaRPr lang="es-EC" sz="2800"/>
        </a:p>
      </dgm:t>
    </dgm:pt>
    <dgm:pt modelId="{588A66B9-CF15-4C1D-8EF1-4045F0BB2DAE}">
      <dgm:prSet custT="1"/>
      <dgm:spPr/>
      <dgm:t>
        <a:bodyPr/>
        <a:lstStyle/>
        <a:p>
          <a:pPr algn="just"/>
          <a:r>
            <a:rPr lang="es-EC" sz="1800" smtClean="0"/>
            <a:t>Borrador de instructivo de uso y mantenimiento de equipos de protección personal</a:t>
          </a:r>
          <a:endParaRPr lang="es-EC" sz="1800"/>
        </a:p>
      </dgm:t>
    </dgm:pt>
    <dgm:pt modelId="{C77C679A-E120-439C-B27F-1E612E9B4126}" type="parTrans" cxnId="{E018BB00-6DA9-4E7E-B201-D15453FECE2E}">
      <dgm:prSet/>
      <dgm:spPr/>
      <dgm:t>
        <a:bodyPr/>
        <a:lstStyle/>
        <a:p>
          <a:endParaRPr lang="es-EC" sz="2800"/>
        </a:p>
      </dgm:t>
    </dgm:pt>
    <dgm:pt modelId="{32C00A67-49C6-45AE-9D76-B442AD5DD360}" type="sibTrans" cxnId="{E018BB00-6DA9-4E7E-B201-D15453FECE2E}">
      <dgm:prSet/>
      <dgm:spPr/>
      <dgm:t>
        <a:bodyPr/>
        <a:lstStyle/>
        <a:p>
          <a:endParaRPr lang="es-EC" sz="2800"/>
        </a:p>
      </dgm:t>
    </dgm:pt>
    <dgm:pt modelId="{338B6A80-A78E-41AD-A04E-C7F5D4099675}">
      <dgm:prSet custT="1"/>
      <dgm:spPr/>
      <dgm:t>
        <a:bodyPr/>
        <a:lstStyle/>
        <a:p>
          <a:pPr algn="just"/>
          <a:r>
            <a:rPr lang="es-EC" sz="1800" smtClean="0"/>
            <a:t>Dotación de implementos y equipos de protección personal</a:t>
          </a:r>
          <a:endParaRPr lang="es-EC" sz="1800"/>
        </a:p>
      </dgm:t>
    </dgm:pt>
    <dgm:pt modelId="{B5FD8A38-A2E0-4D9C-9657-B9C575B43EEE}" type="parTrans" cxnId="{C47EBEA7-F6A5-4920-96D4-C9C271FAE31F}">
      <dgm:prSet/>
      <dgm:spPr/>
      <dgm:t>
        <a:bodyPr/>
        <a:lstStyle/>
        <a:p>
          <a:endParaRPr lang="es-EC" sz="2800"/>
        </a:p>
      </dgm:t>
    </dgm:pt>
    <dgm:pt modelId="{513C4D39-DA79-47DD-810B-806CC98892C8}" type="sibTrans" cxnId="{C47EBEA7-F6A5-4920-96D4-C9C271FAE31F}">
      <dgm:prSet/>
      <dgm:spPr/>
      <dgm:t>
        <a:bodyPr/>
        <a:lstStyle/>
        <a:p>
          <a:endParaRPr lang="es-EC" sz="2800"/>
        </a:p>
      </dgm:t>
    </dgm:pt>
    <dgm:pt modelId="{B98BE454-4EDD-4F15-98AC-51E5670E31B3}">
      <dgm:prSet custT="1"/>
      <dgm:spPr/>
      <dgm:t>
        <a:bodyPr/>
        <a:lstStyle/>
        <a:p>
          <a:pPr algn="just"/>
          <a:r>
            <a:rPr lang="es-EC" sz="1800" smtClean="0"/>
            <a:t>Contratación del técnico de seguridad y salud ocupacional, medico ocupacional.</a:t>
          </a:r>
          <a:endParaRPr lang="es-EC" sz="1800"/>
        </a:p>
      </dgm:t>
    </dgm:pt>
    <dgm:pt modelId="{FCB64394-B398-4FF7-818F-25AFE8197C08}" type="parTrans" cxnId="{0ED9CBA0-96AF-4FAE-9607-CB6B7D228B07}">
      <dgm:prSet/>
      <dgm:spPr/>
      <dgm:t>
        <a:bodyPr/>
        <a:lstStyle/>
        <a:p>
          <a:endParaRPr lang="es-EC" sz="2800"/>
        </a:p>
      </dgm:t>
    </dgm:pt>
    <dgm:pt modelId="{9AD0C256-3C0E-4F52-8CD2-F5E8A49C2DEE}" type="sibTrans" cxnId="{0ED9CBA0-96AF-4FAE-9607-CB6B7D228B07}">
      <dgm:prSet/>
      <dgm:spPr/>
      <dgm:t>
        <a:bodyPr/>
        <a:lstStyle/>
        <a:p>
          <a:endParaRPr lang="es-EC" sz="2800"/>
        </a:p>
      </dgm:t>
    </dgm:pt>
    <dgm:pt modelId="{6A6B4034-D284-4771-B3A4-10082ED85980}">
      <dgm:prSet custT="1"/>
      <dgm:spPr/>
      <dgm:t>
        <a:bodyPr/>
        <a:lstStyle/>
        <a:p>
          <a:pPr algn="just"/>
          <a:r>
            <a:rPr lang="es-EC" sz="1800" smtClean="0"/>
            <a:t>Proyecto del reglamento de seguridad industrial y salud ocupacional</a:t>
          </a:r>
          <a:endParaRPr lang="es-EC" sz="1800"/>
        </a:p>
      </dgm:t>
    </dgm:pt>
    <dgm:pt modelId="{1514E098-5AA3-47F4-BDE6-4148E29C7E0D}" type="parTrans" cxnId="{6BA2029F-451B-4C47-B67D-BD741CF7A540}">
      <dgm:prSet/>
      <dgm:spPr/>
      <dgm:t>
        <a:bodyPr/>
        <a:lstStyle/>
        <a:p>
          <a:endParaRPr lang="es-EC" sz="2800"/>
        </a:p>
      </dgm:t>
    </dgm:pt>
    <dgm:pt modelId="{3EC82A1C-0D86-494E-992D-57F1E7D331A2}" type="sibTrans" cxnId="{6BA2029F-451B-4C47-B67D-BD741CF7A540}">
      <dgm:prSet/>
      <dgm:spPr/>
      <dgm:t>
        <a:bodyPr/>
        <a:lstStyle/>
        <a:p>
          <a:endParaRPr lang="es-EC" sz="2800"/>
        </a:p>
      </dgm:t>
    </dgm:pt>
    <dgm:pt modelId="{8D2CF0A3-77A3-41DC-ADCE-C024AAA23F41}">
      <dgm:prSet custT="1"/>
      <dgm:spPr/>
      <dgm:t>
        <a:bodyPr/>
        <a:lstStyle/>
        <a:p>
          <a:pPr algn="just"/>
          <a:r>
            <a:rPr lang="es-EC" sz="1800" smtClean="0"/>
            <a:t>Implementación de registros de control de asistencia para las instalaciones de talleres y bodega, (relojes biométricos).</a:t>
          </a:r>
          <a:endParaRPr lang="es-EC" sz="1800"/>
        </a:p>
      </dgm:t>
    </dgm:pt>
    <dgm:pt modelId="{3B8E3561-0FFD-466B-A5AE-C08EB99E75FE}" type="parTrans" cxnId="{4DF5DD74-6D96-49CD-8F35-EF6844DA6C6C}">
      <dgm:prSet/>
      <dgm:spPr/>
      <dgm:t>
        <a:bodyPr/>
        <a:lstStyle/>
        <a:p>
          <a:endParaRPr lang="es-EC" sz="2800"/>
        </a:p>
      </dgm:t>
    </dgm:pt>
    <dgm:pt modelId="{DB7CB0A2-066B-42F9-974D-16BB9EB47073}" type="sibTrans" cxnId="{4DF5DD74-6D96-49CD-8F35-EF6844DA6C6C}">
      <dgm:prSet/>
      <dgm:spPr/>
      <dgm:t>
        <a:bodyPr/>
        <a:lstStyle/>
        <a:p>
          <a:endParaRPr lang="es-EC" sz="2800"/>
        </a:p>
      </dgm:t>
    </dgm:pt>
    <dgm:pt modelId="{847A425A-39C6-4077-9E2C-3E2A59CE4155}">
      <dgm:prSet custT="1"/>
      <dgm:spPr/>
      <dgm:t>
        <a:bodyPr/>
        <a:lstStyle/>
        <a:p>
          <a:pPr algn="just"/>
          <a:r>
            <a:rPr lang="es-EC" sz="1800" smtClean="0"/>
            <a:t>Ejecución del plan de capacitación del 2014 </a:t>
          </a:r>
          <a:endParaRPr lang="es-EC" sz="1800"/>
        </a:p>
      </dgm:t>
    </dgm:pt>
    <dgm:pt modelId="{0A8BA6B1-F939-4F34-A4A6-9F797B053F4A}" type="parTrans" cxnId="{347BA938-C3BD-4079-B385-89B03B8AFC2E}">
      <dgm:prSet/>
      <dgm:spPr/>
      <dgm:t>
        <a:bodyPr/>
        <a:lstStyle/>
        <a:p>
          <a:endParaRPr lang="es-EC" sz="2800"/>
        </a:p>
      </dgm:t>
    </dgm:pt>
    <dgm:pt modelId="{011E897D-B122-49D7-95B7-E9FCE42CB10D}" type="sibTrans" cxnId="{347BA938-C3BD-4079-B385-89B03B8AFC2E}">
      <dgm:prSet/>
      <dgm:spPr/>
      <dgm:t>
        <a:bodyPr/>
        <a:lstStyle/>
        <a:p>
          <a:endParaRPr lang="es-EC" sz="2800"/>
        </a:p>
      </dgm:t>
    </dgm:pt>
    <dgm:pt modelId="{D9CF4589-FD8F-4631-B59F-03BCFD94A0B3}">
      <dgm:prSet/>
      <dgm:spPr/>
      <dgm:t>
        <a:bodyPr/>
        <a:lstStyle/>
        <a:p>
          <a:endParaRPr lang="es-EC"/>
        </a:p>
      </dgm:t>
    </dgm:pt>
    <dgm:pt modelId="{10DB4AAF-AE9F-4A6C-BD47-D8A20FB86E10}" type="parTrans" cxnId="{5107D239-F61D-4D7B-81BB-35D0BA960C3A}">
      <dgm:prSet/>
      <dgm:spPr/>
      <dgm:t>
        <a:bodyPr/>
        <a:lstStyle/>
        <a:p>
          <a:endParaRPr lang="es-EC"/>
        </a:p>
      </dgm:t>
    </dgm:pt>
    <dgm:pt modelId="{B86328A4-26B2-4D9D-8F3B-6405365C6EF0}" type="sibTrans" cxnId="{5107D239-F61D-4D7B-81BB-35D0BA960C3A}">
      <dgm:prSet/>
      <dgm:spPr/>
      <dgm:t>
        <a:bodyPr/>
        <a:lstStyle/>
        <a:p>
          <a:endParaRPr lang="es-EC"/>
        </a:p>
      </dgm:t>
    </dgm:pt>
    <dgm:pt modelId="{47746BCD-019E-4301-A9B6-703F42F7DF55}">
      <dgm:prSet custT="1"/>
      <dgm:spPr/>
      <dgm:t>
        <a:bodyPr/>
        <a:lstStyle/>
        <a:p>
          <a:r>
            <a:rPr lang="es-EC" sz="1800" smtClean="0"/>
            <a:t>Medicina Preventiva para trabajadores</a:t>
          </a:r>
          <a:endParaRPr lang="es-EC" sz="1800"/>
        </a:p>
      </dgm:t>
    </dgm:pt>
    <dgm:pt modelId="{9D15CCC2-513F-4CCB-9338-9257AD591CC6}" type="parTrans" cxnId="{B28A1944-EF52-4420-BFA3-C4841C9D55EE}">
      <dgm:prSet/>
      <dgm:spPr/>
      <dgm:t>
        <a:bodyPr/>
        <a:lstStyle/>
        <a:p>
          <a:endParaRPr lang="es-EC"/>
        </a:p>
      </dgm:t>
    </dgm:pt>
    <dgm:pt modelId="{3190829E-BC10-4489-A4EC-B7CDC3A0553B}" type="sibTrans" cxnId="{B28A1944-EF52-4420-BFA3-C4841C9D55EE}">
      <dgm:prSet/>
      <dgm:spPr/>
      <dgm:t>
        <a:bodyPr/>
        <a:lstStyle/>
        <a:p>
          <a:endParaRPr lang="es-EC"/>
        </a:p>
      </dgm:t>
    </dgm:pt>
    <dgm:pt modelId="{4CF2B4AA-7242-4BD2-AE28-4DF283F3C065}" type="pres">
      <dgm:prSet presAssocID="{2CE9C1DA-9789-48A2-A2F2-8ACAE2CBC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53F39-CDF0-46D6-8016-8DE682DD9357}" type="pres">
      <dgm:prSet presAssocID="{3AAE3301-EF67-49AC-8B57-16649586C063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CE662-3BC2-4B2C-872E-132FFE3BBA6E}" type="pres">
      <dgm:prSet presAssocID="{46BD2BE3-5C5F-4DF7-8AAA-09A4526CBF8E}" presName="spacer" presStyleCnt="0"/>
      <dgm:spPr/>
      <dgm:t>
        <a:bodyPr/>
        <a:lstStyle/>
        <a:p>
          <a:endParaRPr lang="es-EC"/>
        </a:p>
      </dgm:t>
    </dgm:pt>
    <dgm:pt modelId="{BD5B4C41-DF27-4FE7-9D2C-2E065122EFB9}" type="pres">
      <dgm:prSet presAssocID="{D9CF4589-FD8F-4631-B59F-03BCFD94A0B3}" presName="parentText" presStyleLbl="node1" presStyleIdx="1" presStyleCnt="12" custFlipVert="1" custScaleY="3654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C2C2C4-C0E2-4147-A949-6E7325E32EE0}" type="pres">
      <dgm:prSet presAssocID="{B86328A4-26B2-4D9D-8F3B-6405365C6EF0}" presName="spacer" presStyleCnt="0"/>
      <dgm:spPr/>
    </dgm:pt>
    <dgm:pt modelId="{E9D47331-8335-4984-B159-5377CE29906D}" type="pres">
      <dgm:prSet presAssocID="{281191A2-8B0C-4305-8AFC-639BBF7A75F9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CAC1BA-3294-4159-9F7A-6BE1DA25A01F}" type="pres">
      <dgm:prSet presAssocID="{87B167CB-4854-4CE4-8CBD-84243B35E0C9}" presName="spacer" presStyleCnt="0"/>
      <dgm:spPr/>
      <dgm:t>
        <a:bodyPr/>
        <a:lstStyle/>
        <a:p>
          <a:endParaRPr lang="es-EC"/>
        </a:p>
      </dgm:t>
    </dgm:pt>
    <dgm:pt modelId="{C8B4D81A-5F35-45D7-ADAE-EBCB51A98CB5}" type="pres">
      <dgm:prSet presAssocID="{10E10186-2025-4D42-BF4B-ADEC608B2018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778EC0-2CD4-4813-8AE8-5EC31E1A498C}" type="pres">
      <dgm:prSet presAssocID="{D6D5D341-1181-4A1E-916F-290632A70F5D}" presName="spacer" presStyleCnt="0"/>
      <dgm:spPr/>
      <dgm:t>
        <a:bodyPr/>
        <a:lstStyle/>
        <a:p>
          <a:endParaRPr lang="es-EC"/>
        </a:p>
      </dgm:t>
    </dgm:pt>
    <dgm:pt modelId="{B1C1090C-EDF6-4029-B2FB-5A63CFBDA9FA}" type="pres">
      <dgm:prSet presAssocID="{D503FE0A-9E02-45AD-B721-96A9D92FBAD7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DFBFC-ACB6-4DEE-8EB8-D823644E666C}" type="pres">
      <dgm:prSet presAssocID="{1B728A32-CE18-4144-BAD0-D42F7369C0E9}" presName="spacer" presStyleCnt="0"/>
      <dgm:spPr/>
      <dgm:t>
        <a:bodyPr/>
        <a:lstStyle/>
        <a:p>
          <a:endParaRPr lang="es-EC"/>
        </a:p>
      </dgm:t>
    </dgm:pt>
    <dgm:pt modelId="{A59A89A8-EB01-4896-8454-16C01A2D5265}" type="pres">
      <dgm:prSet presAssocID="{588A66B9-CF15-4C1D-8EF1-4045F0BB2DAE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EAE17-B69B-4CBF-B5E0-7F04D2BA5964}" type="pres">
      <dgm:prSet presAssocID="{32C00A67-49C6-45AE-9D76-B442AD5DD360}" presName="spacer" presStyleCnt="0"/>
      <dgm:spPr/>
      <dgm:t>
        <a:bodyPr/>
        <a:lstStyle/>
        <a:p>
          <a:endParaRPr lang="es-EC"/>
        </a:p>
      </dgm:t>
    </dgm:pt>
    <dgm:pt modelId="{B977BEED-5C86-4500-B20B-4C5FF3C6CE3F}" type="pres">
      <dgm:prSet presAssocID="{338B6A80-A78E-41AD-A04E-C7F5D4099675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47338D-BC08-415D-8E3E-5F000749C1DF}" type="pres">
      <dgm:prSet presAssocID="{513C4D39-DA79-47DD-810B-806CC98892C8}" presName="spacer" presStyleCnt="0"/>
      <dgm:spPr/>
      <dgm:t>
        <a:bodyPr/>
        <a:lstStyle/>
        <a:p>
          <a:endParaRPr lang="es-EC"/>
        </a:p>
      </dgm:t>
    </dgm:pt>
    <dgm:pt modelId="{43CEC017-1A83-4074-AAE2-214F7FFE6BF9}" type="pres">
      <dgm:prSet presAssocID="{47746BCD-019E-4301-A9B6-703F42F7DF55}" presName="parentText" presStyleLbl="node1" presStyleIdx="7" presStyleCnt="12" custLinFactY="1499" custLinFactNeighborX="-18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655A9B-4898-46C3-89E2-DBB51C88932C}" type="pres">
      <dgm:prSet presAssocID="{3190829E-BC10-4489-A4EC-B7CDC3A0553B}" presName="spacer" presStyleCnt="0"/>
      <dgm:spPr/>
    </dgm:pt>
    <dgm:pt modelId="{3C94C103-3F7B-40D2-8F70-345B8728401A}" type="pres">
      <dgm:prSet presAssocID="{B98BE454-4EDD-4F15-98AC-51E5670E31B3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565C3E-8599-4868-AD58-8B68DA50BF4B}" type="pres">
      <dgm:prSet presAssocID="{9AD0C256-3C0E-4F52-8CD2-F5E8A49C2DEE}" presName="spacer" presStyleCnt="0"/>
      <dgm:spPr/>
      <dgm:t>
        <a:bodyPr/>
        <a:lstStyle/>
        <a:p>
          <a:endParaRPr lang="es-EC"/>
        </a:p>
      </dgm:t>
    </dgm:pt>
    <dgm:pt modelId="{9B72B10E-2033-4B6A-8C8A-4197144D32E6}" type="pres">
      <dgm:prSet presAssocID="{6A6B4034-D284-4771-B3A4-10082ED85980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CE3A0B-84FF-4749-AF75-DCB5CFCF1770}" type="pres">
      <dgm:prSet presAssocID="{3EC82A1C-0D86-494E-992D-57F1E7D331A2}" presName="spacer" presStyleCnt="0"/>
      <dgm:spPr/>
      <dgm:t>
        <a:bodyPr/>
        <a:lstStyle/>
        <a:p>
          <a:endParaRPr lang="es-EC"/>
        </a:p>
      </dgm:t>
    </dgm:pt>
    <dgm:pt modelId="{A6E104A0-2740-4FE2-9FAD-B6530FDB5D30}" type="pres">
      <dgm:prSet presAssocID="{8D2CF0A3-77A3-41DC-ADCE-C024AAA23F41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194344-7164-4C03-A898-2C56177C850A}" type="pres">
      <dgm:prSet presAssocID="{DB7CB0A2-066B-42F9-974D-16BB9EB47073}" presName="spacer" presStyleCnt="0"/>
      <dgm:spPr/>
      <dgm:t>
        <a:bodyPr/>
        <a:lstStyle/>
        <a:p>
          <a:endParaRPr lang="es-EC"/>
        </a:p>
      </dgm:t>
    </dgm:pt>
    <dgm:pt modelId="{B2B2398B-2026-461B-9DF0-2326748236E4}" type="pres">
      <dgm:prSet presAssocID="{847A425A-39C6-4077-9E2C-3E2A59CE4155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D55F16-2281-46F4-B258-9787388A015F}" type="presOf" srcId="{10E10186-2025-4D42-BF4B-ADEC608B2018}" destId="{C8B4D81A-5F35-45D7-ADAE-EBCB51A98CB5}" srcOrd="0" destOrd="0" presId="urn:microsoft.com/office/officeart/2005/8/layout/vList2"/>
    <dgm:cxn modelId="{E243547A-882C-469A-9E5E-5004B553686F}" type="presOf" srcId="{3AAE3301-EF67-49AC-8B57-16649586C063}" destId="{07953F39-CDF0-46D6-8016-8DE682DD9357}" srcOrd="0" destOrd="0" presId="urn:microsoft.com/office/officeart/2005/8/layout/vList2"/>
    <dgm:cxn modelId="{BA9E204A-30C7-4335-9623-5EAC4C9E107A}" type="presOf" srcId="{8D2CF0A3-77A3-41DC-ADCE-C024AAA23F41}" destId="{A6E104A0-2740-4FE2-9FAD-B6530FDB5D30}" srcOrd="0" destOrd="0" presId="urn:microsoft.com/office/officeart/2005/8/layout/vList2"/>
    <dgm:cxn modelId="{04409E63-2189-4181-934E-9C12B3BB8249}" srcId="{2CE9C1DA-9789-48A2-A2F2-8ACAE2CBCD84}" destId="{D503FE0A-9E02-45AD-B721-96A9D92FBAD7}" srcOrd="4" destOrd="0" parTransId="{B7A36767-5F87-495E-97F2-C84D53133D8E}" sibTransId="{1B728A32-CE18-4144-BAD0-D42F7369C0E9}"/>
    <dgm:cxn modelId="{7AEBDCE8-6E1B-4E94-9B51-74D19D450136}" type="presOf" srcId="{6A6B4034-D284-4771-B3A4-10082ED85980}" destId="{9B72B10E-2033-4B6A-8C8A-4197144D32E6}" srcOrd="0" destOrd="0" presId="urn:microsoft.com/office/officeart/2005/8/layout/vList2"/>
    <dgm:cxn modelId="{6253710D-E923-4FDD-831C-59854763EE10}" type="presOf" srcId="{588A66B9-CF15-4C1D-8EF1-4045F0BB2DAE}" destId="{A59A89A8-EB01-4896-8454-16C01A2D5265}" srcOrd="0" destOrd="0" presId="urn:microsoft.com/office/officeart/2005/8/layout/vList2"/>
    <dgm:cxn modelId="{E018BB00-6DA9-4E7E-B201-D15453FECE2E}" srcId="{2CE9C1DA-9789-48A2-A2F2-8ACAE2CBCD84}" destId="{588A66B9-CF15-4C1D-8EF1-4045F0BB2DAE}" srcOrd="5" destOrd="0" parTransId="{C77C679A-E120-439C-B27F-1E612E9B4126}" sibTransId="{32C00A67-49C6-45AE-9D76-B442AD5DD360}"/>
    <dgm:cxn modelId="{B28A1944-EF52-4420-BFA3-C4841C9D55EE}" srcId="{2CE9C1DA-9789-48A2-A2F2-8ACAE2CBCD84}" destId="{47746BCD-019E-4301-A9B6-703F42F7DF55}" srcOrd="7" destOrd="0" parTransId="{9D15CCC2-513F-4CCB-9338-9257AD591CC6}" sibTransId="{3190829E-BC10-4489-A4EC-B7CDC3A0553B}"/>
    <dgm:cxn modelId="{5107D239-F61D-4D7B-81BB-35D0BA960C3A}" srcId="{2CE9C1DA-9789-48A2-A2F2-8ACAE2CBCD84}" destId="{D9CF4589-FD8F-4631-B59F-03BCFD94A0B3}" srcOrd="1" destOrd="0" parTransId="{10DB4AAF-AE9F-4A6C-BD47-D8A20FB86E10}" sibTransId="{B86328A4-26B2-4D9D-8F3B-6405365C6EF0}"/>
    <dgm:cxn modelId="{6B85E9A4-E238-49B7-AC47-3E339C157E1A}" type="presOf" srcId="{D503FE0A-9E02-45AD-B721-96A9D92FBAD7}" destId="{B1C1090C-EDF6-4029-B2FB-5A63CFBDA9FA}" srcOrd="0" destOrd="0" presId="urn:microsoft.com/office/officeart/2005/8/layout/vList2"/>
    <dgm:cxn modelId="{EF8B1078-69B6-48D8-BCD4-B6F1A02DF87F}" type="presOf" srcId="{2CE9C1DA-9789-48A2-A2F2-8ACAE2CBCD84}" destId="{4CF2B4AA-7242-4BD2-AE28-4DF283F3C065}" srcOrd="0" destOrd="0" presId="urn:microsoft.com/office/officeart/2005/8/layout/vList2"/>
    <dgm:cxn modelId="{00F91487-2786-4087-BECB-FCFB05EEBCFB}" type="presOf" srcId="{338B6A80-A78E-41AD-A04E-C7F5D4099675}" destId="{B977BEED-5C86-4500-B20B-4C5FF3C6CE3F}" srcOrd="0" destOrd="0" presId="urn:microsoft.com/office/officeart/2005/8/layout/vList2"/>
    <dgm:cxn modelId="{6BA2029F-451B-4C47-B67D-BD741CF7A540}" srcId="{2CE9C1DA-9789-48A2-A2F2-8ACAE2CBCD84}" destId="{6A6B4034-D284-4771-B3A4-10082ED85980}" srcOrd="9" destOrd="0" parTransId="{1514E098-5AA3-47F4-BDE6-4148E29C7E0D}" sibTransId="{3EC82A1C-0D86-494E-992D-57F1E7D331A2}"/>
    <dgm:cxn modelId="{7279AE95-7A87-4CE5-AD78-E3864A3121CD}" srcId="{2CE9C1DA-9789-48A2-A2F2-8ACAE2CBCD84}" destId="{10E10186-2025-4D42-BF4B-ADEC608B2018}" srcOrd="3" destOrd="0" parTransId="{5BBED519-4E00-4F12-B53A-63D210E94ACB}" sibTransId="{D6D5D341-1181-4A1E-916F-290632A70F5D}"/>
    <dgm:cxn modelId="{0A2E9F5E-A181-4896-B85E-7398C5BCD38D}" type="presOf" srcId="{847A425A-39C6-4077-9E2C-3E2A59CE4155}" destId="{B2B2398B-2026-461B-9DF0-2326748236E4}" srcOrd="0" destOrd="0" presId="urn:microsoft.com/office/officeart/2005/8/layout/vList2"/>
    <dgm:cxn modelId="{4DF5DD74-6D96-49CD-8F35-EF6844DA6C6C}" srcId="{2CE9C1DA-9789-48A2-A2F2-8ACAE2CBCD84}" destId="{8D2CF0A3-77A3-41DC-ADCE-C024AAA23F41}" srcOrd="10" destOrd="0" parTransId="{3B8E3561-0FFD-466B-A5AE-C08EB99E75FE}" sibTransId="{DB7CB0A2-066B-42F9-974D-16BB9EB47073}"/>
    <dgm:cxn modelId="{63AD5A4D-0148-49F4-872A-BA0814FA952B}" srcId="{2CE9C1DA-9789-48A2-A2F2-8ACAE2CBCD84}" destId="{3AAE3301-EF67-49AC-8B57-16649586C063}" srcOrd="0" destOrd="0" parTransId="{F5A2A47C-3D16-4F67-9154-5A8670D4486C}" sibTransId="{46BD2BE3-5C5F-4DF7-8AAA-09A4526CBF8E}"/>
    <dgm:cxn modelId="{B7453704-0893-4F8B-9468-7D5D0612F06F}" type="presOf" srcId="{47746BCD-019E-4301-A9B6-703F42F7DF55}" destId="{43CEC017-1A83-4074-AAE2-214F7FFE6BF9}" srcOrd="0" destOrd="0" presId="urn:microsoft.com/office/officeart/2005/8/layout/vList2"/>
    <dgm:cxn modelId="{B6734A20-A292-4E3C-9CD2-1C6B823F5AA3}" type="presOf" srcId="{D9CF4589-FD8F-4631-B59F-03BCFD94A0B3}" destId="{BD5B4C41-DF27-4FE7-9D2C-2E065122EFB9}" srcOrd="0" destOrd="0" presId="urn:microsoft.com/office/officeart/2005/8/layout/vList2"/>
    <dgm:cxn modelId="{0ED9CBA0-96AF-4FAE-9607-CB6B7D228B07}" srcId="{2CE9C1DA-9789-48A2-A2F2-8ACAE2CBCD84}" destId="{B98BE454-4EDD-4F15-98AC-51E5670E31B3}" srcOrd="8" destOrd="0" parTransId="{FCB64394-B398-4FF7-818F-25AFE8197C08}" sibTransId="{9AD0C256-3C0E-4F52-8CD2-F5E8A49C2DEE}"/>
    <dgm:cxn modelId="{347BA938-C3BD-4079-B385-89B03B8AFC2E}" srcId="{2CE9C1DA-9789-48A2-A2F2-8ACAE2CBCD84}" destId="{847A425A-39C6-4077-9E2C-3E2A59CE4155}" srcOrd="11" destOrd="0" parTransId="{0A8BA6B1-F939-4F34-A4A6-9F797B053F4A}" sibTransId="{011E897D-B122-49D7-95B7-E9FCE42CB10D}"/>
    <dgm:cxn modelId="{8506D397-A902-44F1-B2FC-F5076E8E6316}" type="presOf" srcId="{B98BE454-4EDD-4F15-98AC-51E5670E31B3}" destId="{3C94C103-3F7B-40D2-8F70-345B8728401A}" srcOrd="0" destOrd="0" presId="urn:microsoft.com/office/officeart/2005/8/layout/vList2"/>
    <dgm:cxn modelId="{C47EBEA7-F6A5-4920-96D4-C9C271FAE31F}" srcId="{2CE9C1DA-9789-48A2-A2F2-8ACAE2CBCD84}" destId="{338B6A80-A78E-41AD-A04E-C7F5D4099675}" srcOrd="6" destOrd="0" parTransId="{B5FD8A38-A2E0-4D9C-9657-B9C575B43EEE}" sibTransId="{513C4D39-DA79-47DD-810B-806CC98892C8}"/>
    <dgm:cxn modelId="{B6C44DEC-884D-45C2-9237-D9AE57A36ECC}" srcId="{2CE9C1DA-9789-48A2-A2F2-8ACAE2CBCD84}" destId="{281191A2-8B0C-4305-8AFC-639BBF7A75F9}" srcOrd="2" destOrd="0" parTransId="{5E713B64-B4D7-4DE6-B052-A4A54AA120BD}" sibTransId="{87B167CB-4854-4CE4-8CBD-84243B35E0C9}"/>
    <dgm:cxn modelId="{D5D771AC-0EAB-4B26-9845-A5C3A625A640}" type="presOf" srcId="{281191A2-8B0C-4305-8AFC-639BBF7A75F9}" destId="{E9D47331-8335-4984-B159-5377CE29906D}" srcOrd="0" destOrd="0" presId="urn:microsoft.com/office/officeart/2005/8/layout/vList2"/>
    <dgm:cxn modelId="{A457B548-AE36-4D5F-A947-0199163CEE8B}" type="presParOf" srcId="{4CF2B4AA-7242-4BD2-AE28-4DF283F3C065}" destId="{07953F39-CDF0-46D6-8016-8DE682DD9357}" srcOrd="0" destOrd="0" presId="urn:microsoft.com/office/officeart/2005/8/layout/vList2"/>
    <dgm:cxn modelId="{5A3CE60B-09F9-4404-B601-AAD627591FC2}" type="presParOf" srcId="{4CF2B4AA-7242-4BD2-AE28-4DF283F3C065}" destId="{7F3CE662-3BC2-4B2C-872E-132FFE3BBA6E}" srcOrd="1" destOrd="0" presId="urn:microsoft.com/office/officeart/2005/8/layout/vList2"/>
    <dgm:cxn modelId="{D773B7FF-F2F6-4D55-87EB-DF3510199153}" type="presParOf" srcId="{4CF2B4AA-7242-4BD2-AE28-4DF283F3C065}" destId="{BD5B4C41-DF27-4FE7-9D2C-2E065122EFB9}" srcOrd="2" destOrd="0" presId="urn:microsoft.com/office/officeart/2005/8/layout/vList2"/>
    <dgm:cxn modelId="{6FDBF8AC-76EF-4EA2-83C3-35BA8B95373C}" type="presParOf" srcId="{4CF2B4AA-7242-4BD2-AE28-4DF283F3C065}" destId="{92C2C2C4-C0E2-4147-A949-6E7325E32EE0}" srcOrd="3" destOrd="0" presId="urn:microsoft.com/office/officeart/2005/8/layout/vList2"/>
    <dgm:cxn modelId="{8B0638A5-3B90-4E5A-BD40-B4819B42B8D2}" type="presParOf" srcId="{4CF2B4AA-7242-4BD2-AE28-4DF283F3C065}" destId="{E9D47331-8335-4984-B159-5377CE29906D}" srcOrd="4" destOrd="0" presId="urn:microsoft.com/office/officeart/2005/8/layout/vList2"/>
    <dgm:cxn modelId="{F875338E-5863-4A16-906B-AFFB10425C7D}" type="presParOf" srcId="{4CF2B4AA-7242-4BD2-AE28-4DF283F3C065}" destId="{2FCAC1BA-3294-4159-9F7A-6BE1DA25A01F}" srcOrd="5" destOrd="0" presId="urn:microsoft.com/office/officeart/2005/8/layout/vList2"/>
    <dgm:cxn modelId="{BDCFA8CE-B6FB-4B22-B149-78935E816B75}" type="presParOf" srcId="{4CF2B4AA-7242-4BD2-AE28-4DF283F3C065}" destId="{C8B4D81A-5F35-45D7-ADAE-EBCB51A98CB5}" srcOrd="6" destOrd="0" presId="urn:microsoft.com/office/officeart/2005/8/layout/vList2"/>
    <dgm:cxn modelId="{5E7C63AD-786C-426B-9827-B1998FC6A394}" type="presParOf" srcId="{4CF2B4AA-7242-4BD2-AE28-4DF283F3C065}" destId="{52778EC0-2CD4-4813-8AE8-5EC31E1A498C}" srcOrd="7" destOrd="0" presId="urn:microsoft.com/office/officeart/2005/8/layout/vList2"/>
    <dgm:cxn modelId="{47CC2249-417D-4E62-BACE-A9B6A88221D6}" type="presParOf" srcId="{4CF2B4AA-7242-4BD2-AE28-4DF283F3C065}" destId="{B1C1090C-EDF6-4029-B2FB-5A63CFBDA9FA}" srcOrd="8" destOrd="0" presId="urn:microsoft.com/office/officeart/2005/8/layout/vList2"/>
    <dgm:cxn modelId="{B5BD47BC-8549-42D6-B5FC-E48E1F751488}" type="presParOf" srcId="{4CF2B4AA-7242-4BD2-AE28-4DF283F3C065}" destId="{7D8DFBFC-ACB6-4DEE-8EB8-D823644E666C}" srcOrd="9" destOrd="0" presId="urn:microsoft.com/office/officeart/2005/8/layout/vList2"/>
    <dgm:cxn modelId="{3928C97C-D222-4524-9782-2FF6B646BAD6}" type="presParOf" srcId="{4CF2B4AA-7242-4BD2-AE28-4DF283F3C065}" destId="{A59A89A8-EB01-4896-8454-16C01A2D5265}" srcOrd="10" destOrd="0" presId="urn:microsoft.com/office/officeart/2005/8/layout/vList2"/>
    <dgm:cxn modelId="{11A763C1-2A27-447D-A9D2-F9E67C1AE480}" type="presParOf" srcId="{4CF2B4AA-7242-4BD2-AE28-4DF283F3C065}" destId="{3F4EAE17-B69B-4CBF-B5E0-7F04D2BA5964}" srcOrd="11" destOrd="0" presId="urn:microsoft.com/office/officeart/2005/8/layout/vList2"/>
    <dgm:cxn modelId="{67C14FEC-2018-4BFC-96BC-1F1C432579AF}" type="presParOf" srcId="{4CF2B4AA-7242-4BD2-AE28-4DF283F3C065}" destId="{B977BEED-5C86-4500-B20B-4C5FF3C6CE3F}" srcOrd="12" destOrd="0" presId="urn:microsoft.com/office/officeart/2005/8/layout/vList2"/>
    <dgm:cxn modelId="{5C9F8C15-7877-4850-822A-074F42EBF3CD}" type="presParOf" srcId="{4CF2B4AA-7242-4BD2-AE28-4DF283F3C065}" destId="{A147338D-BC08-415D-8E3E-5F000749C1DF}" srcOrd="13" destOrd="0" presId="urn:microsoft.com/office/officeart/2005/8/layout/vList2"/>
    <dgm:cxn modelId="{D2909BE0-C7B1-49CA-A459-6188C077AF33}" type="presParOf" srcId="{4CF2B4AA-7242-4BD2-AE28-4DF283F3C065}" destId="{43CEC017-1A83-4074-AAE2-214F7FFE6BF9}" srcOrd="14" destOrd="0" presId="urn:microsoft.com/office/officeart/2005/8/layout/vList2"/>
    <dgm:cxn modelId="{08D9AD55-5E88-456E-A5D4-76866864A05D}" type="presParOf" srcId="{4CF2B4AA-7242-4BD2-AE28-4DF283F3C065}" destId="{16655A9B-4898-46C3-89E2-DBB51C88932C}" srcOrd="15" destOrd="0" presId="urn:microsoft.com/office/officeart/2005/8/layout/vList2"/>
    <dgm:cxn modelId="{1488C9A6-F3A3-495A-8C3C-102E249AA96D}" type="presParOf" srcId="{4CF2B4AA-7242-4BD2-AE28-4DF283F3C065}" destId="{3C94C103-3F7B-40D2-8F70-345B8728401A}" srcOrd="16" destOrd="0" presId="urn:microsoft.com/office/officeart/2005/8/layout/vList2"/>
    <dgm:cxn modelId="{95F0291B-9EA6-446A-946A-26D727438EE2}" type="presParOf" srcId="{4CF2B4AA-7242-4BD2-AE28-4DF283F3C065}" destId="{B6565C3E-8599-4868-AD58-8B68DA50BF4B}" srcOrd="17" destOrd="0" presId="urn:microsoft.com/office/officeart/2005/8/layout/vList2"/>
    <dgm:cxn modelId="{A2F1640A-5956-44C0-9383-62879EC2E7E7}" type="presParOf" srcId="{4CF2B4AA-7242-4BD2-AE28-4DF283F3C065}" destId="{9B72B10E-2033-4B6A-8C8A-4197144D32E6}" srcOrd="18" destOrd="0" presId="urn:microsoft.com/office/officeart/2005/8/layout/vList2"/>
    <dgm:cxn modelId="{7942315F-B441-40E6-84C8-D7C843E68A6C}" type="presParOf" srcId="{4CF2B4AA-7242-4BD2-AE28-4DF283F3C065}" destId="{E5CE3A0B-84FF-4749-AF75-DCB5CFCF1770}" srcOrd="19" destOrd="0" presId="urn:microsoft.com/office/officeart/2005/8/layout/vList2"/>
    <dgm:cxn modelId="{3E643514-2A8A-423E-945D-7BAF40A34650}" type="presParOf" srcId="{4CF2B4AA-7242-4BD2-AE28-4DF283F3C065}" destId="{A6E104A0-2740-4FE2-9FAD-B6530FDB5D30}" srcOrd="20" destOrd="0" presId="urn:microsoft.com/office/officeart/2005/8/layout/vList2"/>
    <dgm:cxn modelId="{7BECDF92-2907-4417-B3B3-372F5D8BDA11}" type="presParOf" srcId="{4CF2B4AA-7242-4BD2-AE28-4DF283F3C065}" destId="{E9194344-7164-4C03-A898-2C56177C850A}" srcOrd="21" destOrd="0" presId="urn:microsoft.com/office/officeart/2005/8/layout/vList2"/>
    <dgm:cxn modelId="{0BBC092B-3DBC-4D43-B46F-859401FD2B39}" type="presParOf" srcId="{4CF2B4AA-7242-4BD2-AE28-4DF283F3C065}" destId="{B2B2398B-2026-461B-9DF0-2326748236E4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AE3301-EF67-49AC-8B57-16649586C0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sz="2400" dirty="0" smtClean="0"/>
            <a:t>PRINCIPALES ACTIVIDADES</a:t>
          </a:r>
          <a:endParaRPr lang="en-US" sz="2400" dirty="0"/>
        </a:p>
      </dgm:t>
    </dgm:pt>
    <dgm:pt modelId="{F5A2A47C-3D16-4F67-9154-5A8670D4486C}" type="parTrans" cxnId="{63AD5A4D-0148-49F4-872A-BA0814FA952B}">
      <dgm:prSet/>
      <dgm:spPr/>
      <dgm:t>
        <a:bodyPr/>
        <a:lstStyle/>
        <a:p>
          <a:endParaRPr lang="en-US"/>
        </a:p>
      </dgm:t>
    </dgm:pt>
    <dgm:pt modelId="{46BD2BE3-5C5F-4DF7-8AAA-09A4526CBF8E}" type="sibTrans" cxnId="{63AD5A4D-0148-49F4-872A-BA0814FA952B}">
      <dgm:prSet/>
      <dgm:spPr/>
      <dgm:t>
        <a:bodyPr/>
        <a:lstStyle/>
        <a:p>
          <a:endParaRPr lang="en-US"/>
        </a:p>
      </dgm:t>
    </dgm:pt>
    <dgm:pt modelId="{16541217-5B89-42CF-A1A9-A4B80A758B4F}">
      <dgm:prSet/>
      <dgm:spPr/>
      <dgm:t>
        <a:bodyPr/>
        <a:lstStyle/>
        <a:p>
          <a:pPr algn="just"/>
          <a:r>
            <a:rPr lang="es-EC" smtClean="0"/>
            <a:t>Construcción de pasarelas peatonales, mediante convenio suscrito con Tony el suizo.</a:t>
          </a:r>
          <a:endParaRPr lang="en-US"/>
        </a:p>
      </dgm:t>
    </dgm:pt>
    <dgm:pt modelId="{EEF653D6-B8EC-4D5C-A991-0FD0AA576010}" type="parTrans" cxnId="{770BB057-B791-4ACD-B128-B188DB262546}">
      <dgm:prSet/>
      <dgm:spPr/>
      <dgm:t>
        <a:bodyPr/>
        <a:lstStyle/>
        <a:p>
          <a:endParaRPr lang="en-US"/>
        </a:p>
      </dgm:t>
    </dgm:pt>
    <dgm:pt modelId="{2C87ED59-4162-4541-87D2-9CB741436E3B}" type="sibTrans" cxnId="{770BB057-B791-4ACD-B128-B188DB262546}">
      <dgm:prSet/>
      <dgm:spPr/>
      <dgm:t>
        <a:bodyPr/>
        <a:lstStyle/>
        <a:p>
          <a:endParaRPr lang="en-US"/>
        </a:p>
      </dgm:t>
    </dgm:pt>
    <dgm:pt modelId="{8F2CD3FC-5CA1-4D0B-91D6-2C8F6C03CFB8}">
      <dgm:prSet/>
      <dgm:spPr/>
      <dgm:t>
        <a:bodyPr/>
        <a:lstStyle/>
        <a:p>
          <a:r>
            <a:rPr lang="es-EC" smtClean="0"/>
            <a:t>Mantenimiento periódico de la red vial provincial, a fin de mantener la </a:t>
          </a:r>
          <a:r>
            <a:rPr lang="es-EC" err="1" smtClean="0"/>
            <a:t>transitabilidad</a:t>
          </a:r>
          <a:r>
            <a:rPr lang="es-EC" smtClean="0"/>
            <a:t>, mediante convenios con GAD parroquiales y municipios.</a:t>
          </a:r>
          <a:endParaRPr lang="es-EC"/>
        </a:p>
      </dgm:t>
    </dgm:pt>
    <dgm:pt modelId="{11256374-D0C6-4275-A1F0-BFCE7CE64F42}" type="parTrans" cxnId="{5FAC944A-2B0B-4329-A84F-D705917C5DDA}">
      <dgm:prSet/>
      <dgm:spPr/>
      <dgm:t>
        <a:bodyPr/>
        <a:lstStyle/>
        <a:p>
          <a:endParaRPr lang="es-EC"/>
        </a:p>
      </dgm:t>
    </dgm:pt>
    <dgm:pt modelId="{120955BC-F2F4-4545-9C6D-4136F7F11616}" type="sibTrans" cxnId="{5FAC944A-2B0B-4329-A84F-D705917C5DDA}">
      <dgm:prSet/>
      <dgm:spPr/>
      <dgm:t>
        <a:bodyPr/>
        <a:lstStyle/>
        <a:p>
          <a:endParaRPr lang="es-EC"/>
        </a:p>
      </dgm:t>
    </dgm:pt>
    <dgm:pt modelId="{C0CBE94C-8FF5-4F3F-94F1-9D548CBBA48B}">
      <dgm:prSet/>
      <dgm:spPr/>
      <dgm:t>
        <a:bodyPr/>
        <a:lstStyle/>
        <a:p>
          <a:r>
            <a:rPr lang="es-EC" dirty="0" smtClean="0"/>
            <a:t>Colocación de Doble Tratamiento Superficial Bituminoso (DTSB) en la vía Saraguro </a:t>
          </a:r>
          <a:r>
            <a:rPr lang="es-EC" dirty="0" err="1" smtClean="0"/>
            <a:t>Tenta</a:t>
          </a:r>
          <a:r>
            <a:rPr lang="es-EC" dirty="0" smtClean="0"/>
            <a:t> 7.07 km.</a:t>
          </a:r>
          <a:endParaRPr lang="es-EC" dirty="0"/>
        </a:p>
      </dgm:t>
    </dgm:pt>
    <dgm:pt modelId="{D37FC1F3-A1A3-4FA0-8D35-8F19B7A937FF}" type="parTrans" cxnId="{F3B9160E-F392-4FE3-B87E-D1830D77A890}">
      <dgm:prSet/>
      <dgm:spPr/>
      <dgm:t>
        <a:bodyPr/>
        <a:lstStyle/>
        <a:p>
          <a:endParaRPr lang="es-EC"/>
        </a:p>
      </dgm:t>
    </dgm:pt>
    <dgm:pt modelId="{CD811DAD-C4F6-4370-98F9-993E82805EA5}" type="sibTrans" cxnId="{F3B9160E-F392-4FE3-B87E-D1830D77A890}">
      <dgm:prSet/>
      <dgm:spPr/>
      <dgm:t>
        <a:bodyPr/>
        <a:lstStyle/>
        <a:p>
          <a:endParaRPr lang="es-EC"/>
        </a:p>
      </dgm:t>
    </dgm:pt>
    <dgm:pt modelId="{D3F17A1A-F306-4CD9-8213-9A56D86469FC}">
      <dgm:prSet/>
      <dgm:spPr/>
      <dgm:t>
        <a:bodyPr/>
        <a:lstStyle/>
        <a:p>
          <a:r>
            <a:rPr lang="es-EC" dirty="0" smtClean="0"/>
            <a:t>Elaboración en coordinación con los técnicos de la Prefectura  de Loja, los estudios y diseños de la vía INDIUCHO  - EL TAMBO - MALACATOS entregados al Banco del Estado para su financiamiento.</a:t>
          </a:r>
          <a:endParaRPr lang="es-EC" dirty="0"/>
        </a:p>
      </dgm:t>
    </dgm:pt>
    <dgm:pt modelId="{C4400B29-76B2-472A-A249-A54EEFC8A982}" type="parTrans" cxnId="{C96B46C2-697D-4127-81DD-1030BFCB6ACE}">
      <dgm:prSet/>
      <dgm:spPr/>
      <dgm:t>
        <a:bodyPr/>
        <a:lstStyle/>
        <a:p>
          <a:endParaRPr lang="es-EC"/>
        </a:p>
      </dgm:t>
    </dgm:pt>
    <dgm:pt modelId="{E97CD717-1A66-4A39-A401-1E5E4D2B82F1}" type="sibTrans" cxnId="{C96B46C2-697D-4127-81DD-1030BFCB6ACE}">
      <dgm:prSet/>
      <dgm:spPr/>
      <dgm:t>
        <a:bodyPr/>
        <a:lstStyle/>
        <a:p>
          <a:endParaRPr lang="es-EC"/>
        </a:p>
      </dgm:t>
    </dgm:pt>
    <dgm:pt modelId="{0B3D621B-8EA1-47C5-AA85-311C79007365}">
      <dgm:prSet/>
      <dgm:spPr/>
      <dgm:t>
        <a:bodyPr/>
        <a:lstStyle/>
        <a:p>
          <a:r>
            <a:rPr lang="es-EC" dirty="0" smtClean="0"/>
            <a:t>Inicio de estudios y diseños para la colocación del paquete estructural y DTSB  de la vía </a:t>
          </a:r>
          <a:r>
            <a:rPr lang="es-EC" dirty="0" err="1" smtClean="0"/>
            <a:t>Sunamanga</a:t>
          </a:r>
          <a:r>
            <a:rPr lang="es-EC" dirty="0" smtClean="0"/>
            <a:t> </a:t>
          </a:r>
          <a:r>
            <a:rPr lang="es-EC" dirty="0" err="1" smtClean="0"/>
            <a:t>Sacapalca</a:t>
          </a:r>
          <a:r>
            <a:rPr lang="es-EC" dirty="0" smtClean="0"/>
            <a:t>.</a:t>
          </a:r>
          <a:endParaRPr lang="es-EC" dirty="0"/>
        </a:p>
      </dgm:t>
    </dgm:pt>
    <dgm:pt modelId="{DFACF6C7-3F69-4E3C-A5AF-2E451DFF995C}" type="parTrans" cxnId="{E6213D32-F905-4AFA-B573-C700BF86ECCB}">
      <dgm:prSet/>
      <dgm:spPr/>
      <dgm:t>
        <a:bodyPr/>
        <a:lstStyle/>
        <a:p>
          <a:endParaRPr lang="es-EC"/>
        </a:p>
      </dgm:t>
    </dgm:pt>
    <dgm:pt modelId="{79AF4D1B-9544-4D90-A508-9FC38AAC8FA1}" type="sibTrans" cxnId="{E6213D32-F905-4AFA-B573-C700BF86ECCB}">
      <dgm:prSet/>
      <dgm:spPr/>
      <dgm:t>
        <a:bodyPr/>
        <a:lstStyle/>
        <a:p>
          <a:endParaRPr lang="es-EC"/>
        </a:p>
      </dgm:t>
    </dgm:pt>
    <dgm:pt modelId="{1B48C1D3-56BD-4BDA-BC6B-32F735A379C0}">
      <dgm:prSet/>
      <dgm:spPr/>
      <dgm:t>
        <a:bodyPr/>
        <a:lstStyle/>
        <a:p>
          <a:r>
            <a:rPr lang="es-EC" dirty="0" smtClean="0"/>
            <a:t>Hemos iniciado la investigación de nuevas tecnologías para la construcción de vías con el empleo de emulsión asfáltica (asfaltado en frío)</a:t>
          </a:r>
          <a:endParaRPr lang="es-EC" dirty="0"/>
        </a:p>
      </dgm:t>
    </dgm:pt>
    <dgm:pt modelId="{144489D2-C805-4611-BD9F-C8F422104335}" type="parTrans" cxnId="{A67D4C34-9CBD-419F-BDB1-A959E3CC6210}">
      <dgm:prSet/>
      <dgm:spPr/>
      <dgm:t>
        <a:bodyPr/>
        <a:lstStyle/>
        <a:p>
          <a:endParaRPr lang="es-EC"/>
        </a:p>
      </dgm:t>
    </dgm:pt>
    <dgm:pt modelId="{02C88BE7-5CFC-4683-89E1-7C1348977382}" type="sibTrans" cxnId="{A67D4C34-9CBD-419F-BDB1-A959E3CC6210}">
      <dgm:prSet/>
      <dgm:spPr/>
      <dgm:t>
        <a:bodyPr/>
        <a:lstStyle/>
        <a:p>
          <a:endParaRPr lang="es-EC"/>
        </a:p>
      </dgm:t>
    </dgm:pt>
    <dgm:pt modelId="{A13B6291-6DB0-4518-A4FD-5A3A3D071449}">
      <dgm:prSet/>
      <dgm:spPr/>
      <dgm:t>
        <a:bodyPr/>
        <a:lstStyle/>
        <a:p>
          <a:r>
            <a:rPr lang="es-EC" dirty="0" smtClean="0"/>
            <a:t>Se ha incorporado una nueva jornada de trabajo en donde se labora todos los días del mes.</a:t>
          </a:r>
          <a:endParaRPr lang="es-EC" dirty="0"/>
        </a:p>
      </dgm:t>
    </dgm:pt>
    <dgm:pt modelId="{CA555AC2-6A0A-414A-83B5-FA99FDD9FE26}" type="parTrans" cxnId="{04DE13A0-F6AE-4F2C-A7D5-1166AC64A07D}">
      <dgm:prSet/>
      <dgm:spPr/>
      <dgm:t>
        <a:bodyPr/>
        <a:lstStyle/>
        <a:p>
          <a:endParaRPr lang="es-EC"/>
        </a:p>
      </dgm:t>
    </dgm:pt>
    <dgm:pt modelId="{57639F21-ADC9-4270-904D-8158C2E5FFB9}" type="sibTrans" cxnId="{04DE13A0-F6AE-4F2C-A7D5-1166AC64A07D}">
      <dgm:prSet/>
      <dgm:spPr/>
      <dgm:t>
        <a:bodyPr/>
        <a:lstStyle/>
        <a:p>
          <a:endParaRPr lang="es-EC"/>
        </a:p>
      </dgm:t>
    </dgm:pt>
    <dgm:pt modelId="{4CF2B4AA-7242-4BD2-AE28-4DF283F3C065}" type="pres">
      <dgm:prSet presAssocID="{2CE9C1DA-9789-48A2-A2F2-8ACAE2CBC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53F39-CDF0-46D6-8016-8DE682DD9357}" type="pres">
      <dgm:prSet presAssocID="{3AAE3301-EF67-49AC-8B57-16649586C06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6F15C-90C8-48E6-8C22-69AEFEC5A88C}" type="pres">
      <dgm:prSet presAssocID="{46BD2BE3-5C5F-4DF7-8AAA-09A4526CBF8E}" presName="spacer" presStyleCnt="0"/>
      <dgm:spPr/>
      <dgm:t>
        <a:bodyPr/>
        <a:lstStyle/>
        <a:p>
          <a:endParaRPr lang="es-EC"/>
        </a:p>
      </dgm:t>
    </dgm:pt>
    <dgm:pt modelId="{5B80F3C6-CFBD-47F0-BDF7-5BC65D0A6BA5}" type="pres">
      <dgm:prSet presAssocID="{16541217-5B89-42CF-A1A9-A4B80A758B4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6BC90-EE1A-40DC-AEF7-6742755ADE6C}" type="pres">
      <dgm:prSet presAssocID="{2C87ED59-4162-4541-87D2-9CB741436E3B}" presName="spacer" presStyleCnt="0"/>
      <dgm:spPr/>
      <dgm:t>
        <a:bodyPr/>
        <a:lstStyle/>
        <a:p>
          <a:endParaRPr lang="es-EC"/>
        </a:p>
      </dgm:t>
    </dgm:pt>
    <dgm:pt modelId="{125015A7-E66C-4999-9076-64EDBEFD7839}" type="pres">
      <dgm:prSet presAssocID="{8F2CD3FC-5CA1-4D0B-91D6-2C8F6C03CFB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CFAEB9-A5A8-4111-884A-6114EC6D9180}" type="pres">
      <dgm:prSet presAssocID="{120955BC-F2F4-4545-9C6D-4136F7F11616}" presName="spacer" presStyleCnt="0"/>
      <dgm:spPr/>
      <dgm:t>
        <a:bodyPr/>
        <a:lstStyle/>
        <a:p>
          <a:endParaRPr lang="es-EC"/>
        </a:p>
      </dgm:t>
    </dgm:pt>
    <dgm:pt modelId="{75C76A90-5105-4ADF-AA00-93636273D542}" type="pres">
      <dgm:prSet presAssocID="{C0CBE94C-8FF5-4F3F-94F1-9D548CBBA48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9E117E-C1D2-4A0C-BE99-AD4E1FA5E485}" type="pres">
      <dgm:prSet presAssocID="{CD811DAD-C4F6-4370-98F9-993E82805EA5}" presName="spacer" presStyleCnt="0"/>
      <dgm:spPr/>
      <dgm:t>
        <a:bodyPr/>
        <a:lstStyle/>
        <a:p>
          <a:endParaRPr lang="es-EC"/>
        </a:p>
      </dgm:t>
    </dgm:pt>
    <dgm:pt modelId="{6B1AEFBE-10A1-43D6-8398-BC9851DC1559}" type="pres">
      <dgm:prSet presAssocID="{D3F17A1A-F306-4CD9-8213-9A56D86469F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B2854D-C0CF-4DDF-847B-C7A4FC01E685}" type="pres">
      <dgm:prSet presAssocID="{E97CD717-1A66-4A39-A401-1E5E4D2B82F1}" presName="spacer" presStyleCnt="0"/>
      <dgm:spPr/>
      <dgm:t>
        <a:bodyPr/>
        <a:lstStyle/>
        <a:p>
          <a:endParaRPr lang="es-EC"/>
        </a:p>
      </dgm:t>
    </dgm:pt>
    <dgm:pt modelId="{66F4C295-EFEA-4092-BE03-A4AF43CF448C}" type="pres">
      <dgm:prSet presAssocID="{0B3D621B-8EA1-47C5-AA85-311C7900736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D485C-B230-4A63-BEC8-73C2CE83438C}" type="pres">
      <dgm:prSet presAssocID="{79AF4D1B-9544-4D90-A508-9FC38AAC8FA1}" presName="spacer" presStyleCnt="0"/>
      <dgm:spPr/>
    </dgm:pt>
    <dgm:pt modelId="{A254390E-5E54-4E5E-90AE-7F6BDB5CE31C}" type="pres">
      <dgm:prSet presAssocID="{1B48C1D3-56BD-4BDA-BC6B-32F735A379C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8C97DC-68E0-4D68-BFA6-4C6C5BEC63AF}" type="pres">
      <dgm:prSet presAssocID="{02C88BE7-5CFC-4683-89E1-7C1348977382}" presName="spacer" presStyleCnt="0"/>
      <dgm:spPr/>
    </dgm:pt>
    <dgm:pt modelId="{3C67F820-9109-4BBE-8392-53C09DBFD179}" type="pres">
      <dgm:prSet presAssocID="{A13B6291-6DB0-4518-A4FD-5A3A3D07144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E03EFF-02D2-4D78-AE9C-FACE76D647CB}" type="presOf" srcId="{1B48C1D3-56BD-4BDA-BC6B-32F735A379C0}" destId="{A254390E-5E54-4E5E-90AE-7F6BDB5CE31C}" srcOrd="0" destOrd="0" presId="urn:microsoft.com/office/officeart/2005/8/layout/vList2"/>
    <dgm:cxn modelId="{5C81BDAB-0F6B-4CCA-8798-BBE8ABC36459}" type="presOf" srcId="{3AAE3301-EF67-49AC-8B57-16649586C063}" destId="{07953F39-CDF0-46D6-8016-8DE682DD9357}" srcOrd="0" destOrd="0" presId="urn:microsoft.com/office/officeart/2005/8/layout/vList2"/>
    <dgm:cxn modelId="{5FAC944A-2B0B-4329-A84F-D705917C5DDA}" srcId="{2CE9C1DA-9789-48A2-A2F2-8ACAE2CBCD84}" destId="{8F2CD3FC-5CA1-4D0B-91D6-2C8F6C03CFB8}" srcOrd="2" destOrd="0" parTransId="{11256374-D0C6-4275-A1F0-BFCE7CE64F42}" sibTransId="{120955BC-F2F4-4545-9C6D-4136F7F11616}"/>
    <dgm:cxn modelId="{730E3347-02E1-41AD-8DD2-36356916F3C1}" type="presOf" srcId="{16541217-5B89-42CF-A1A9-A4B80A758B4F}" destId="{5B80F3C6-CFBD-47F0-BDF7-5BC65D0A6BA5}" srcOrd="0" destOrd="0" presId="urn:microsoft.com/office/officeart/2005/8/layout/vList2"/>
    <dgm:cxn modelId="{63AD5A4D-0148-49F4-872A-BA0814FA952B}" srcId="{2CE9C1DA-9789-48A2-A2F2-8ACAE2CBCD84}" destId="{3AAE3301-EF67-49AC-8B57-16649586C063}" srcOrd="0" destOrd="0" parTransId="{F5A2A47C-3D16-4F67-9154-5A8670D4486C}" sibTransId="{46BD2BE3-5C5F-4DF7-8AAA-09A4526CBF8E}"/>
    <dgm:cxn modelId="{4FF01068-83EF-44FD-AA93-AB587A14125C}" type="presOf" srcId="{0B3D621B-8EA1-47C5-AA85-311C79007365}" destId="{66F4C295-EFEA-4092-BE03-A4AF43CF448C}" srcOrd="0" destOrd="0" presId="urn:microsoft.com/office/officeart/2005/8/layout/vList2"/>
    <dgm:cxn modelId="{F3B9160E-F392-4FE3-B87E-D1830D77A890}" srcId="{2CE9C1DA-9789-48A2-A2F2-8ACAE2CBCD84}" destId="{C0CBE94C-8FF5-4F3F-94F1-9D548CBBA48B}" srcOrd="3" destOrd="0" parTransId="{D37FC1F3-A1A3-4FA0-8D35-8F19B7A937FF}" sibTransId="{CD811DAD-C4F6-4370-98F9-993E82805EA5}"/>
    <dgm:cxn modelId="{A67D4C34-9CBD-419F-BDB1-A959E3CC6210}" srcId="{2CE9C1DA-9789-48A2-A2F2-8ACAE2CBCD84}" destId="{1B48C1D3-56BD-4BDA-BC6B-32F735A379C0}" srcOrd="6" destOrd="0" parTransId="{144489D2-C805-4611-BD9F-C8F422104335}" sibTransId="{02C88BE7-5CFC-4683-89E1-7C1348977382}"/>
    <dgm:cxn modelId="{76CC454B-9820-4A76-B4E8-DCBCDBECF131}" type="presOf" srcId="{D3F17A1A-F306-4CD9-8213-9A56D86469FC}" destId="{6B1AEFBE-10A1-43D6-8398-BC9851DC1559}" srcOrd="0" destOrd="0" presId="urn:microsoft.com/office/officeart/2005/8/layout/vList2"/>
    <dgm:cxn modelId="{8B76BBDE-18A3-4068-A672-9FC214356D8D}" type="presOf" srcId="{A13B6291-6DB0-4518-A4FD-5A3A3D071449}" destId="{3C67F820-9109-4BBE-8392-53C09DBFD179}" srcOrd="0" destOrd="0" presId="urn:microsoft.com/office/officeart/2005/8/layout/vList2"/>
    <dgm:cxn modelId="{E6213D32-F905-4AFA-B573-C700BF86ECCB}" srcId="{2CE9C1DA-9789-48A2-A2F2-8ACAE2CBCD84}" destId="{0B3D621B-8EA1-47C5-AA85-311C79007365}" srcOrd="5" destOrd="0" parTransId="{DFACF6C7-3F69-4E3C-A5AF-2E451DFF995C}" sibTransId="{79AF4D1B-9544-4D90-A508-9FC38AAC8FA1}"/>
    <dgm:cxn modelId="{66DF16D4-6A5D-4893-8D29-90D5295D4439}" type="presOf" srcId="{C0CBE94C-8FF5-4F3F-94F1-9D548CBBA48B}" destId="{75C76A90-5105-4ADF-AA00-93636273D542}" srcOrd="0" destOrd="0" presId="urn:microsoft.com/office/officeart/2005/8/layout/vList2"/>
    <dgm:cxn modelId="{770BB057-B791-4ACD-B128-B188DB262546}" srcId="{2CE9C1DA-9789-48A2-A2F2-8ACAE2CBCD84}" destId="{16541217-5B89-42CF-A1A9-A4B80A758B4F}" srcOrd="1" destOrd="0" parTransId="{EEF653D6-B8EC-4D5C-A991-0FD0AA576010}" sibTransId="{2C87ED59-4162-4541-87D2-9CB741436E3B}"/>
    <dgm:cxn modelId="{8EE9DBF3-7CE4-41E8-885B-A8BE68FFEE02}" type="presOf" srcId="{2CE9C1DA-9789-48A2-A2F2-8ACAE2CBCD84}" destId="{4CF2B4AA-7242-4BD2-AE28-4DF283F3C065}" srcOrd="0" destOrd="0" presId="urn:microsoft.com/office/officeart/2005/8/layout/vList2"/>
    <dgm:cxn modelId="{04DE13A0-F6AE-4F2C-A7D5-1166AC64A07D}" srcId="{2CE9C1DA-9789-48A2-A2F2-8ACAE2CBCD84}" destId="{A13B6291-6DB0-4518-A4FD-5A3A3D071449}" srcOrd="7" destOrd="0" parTransId="{CA555AC2-6A0A-414A-83B5-FA99FDD9FE26}" sibTransId="{57639F21-ADC9-4270-904D-8158C2E5FFB9}"/>
    <dgm:cxn modelId="{C96B46C2-697D-4127-81DD-1030BFCB6ACE}" srcId="{2CE9C1DA-9789-48A2-A2F2-8ACAE2CBCD84}" destId="{D3F17A1A-F306-4CD9-8213-9A56D86469FC}" srcOrd="4" destOrd="0" parTransId="{C4400B29-76B2-472A-A249-A54EEFC8A982}" sibTransId="{E97CD717-1A66-4A39-A401-1E5E4D2B82F1}"/>
    <dgm:cxn modelId="{DD027EF3-B1E2-4E3F-B5E9-074D34F89518}" type="presOf" srcId="{8F2CD3FC-5CA1-4D0B-91D6-2C8F6C03CFB8}" destId="{125015A7-E66C-4999-9076-64EDBEFD7839}" srcOrd="0" destOrd="0" presId="urn:microsoft.com/office/officeart/2005/8/layout/vList2"/>
    <dgm:cxn modelId="{F3A5AC3D-C098-46DC-9D21-26302811C63C}" type="presParOf" srcId="{4CF2B4AA-7242-4BD2-AE28-4DF283F3C065}" destId="{07953F39-CDF0-46D6-8016-8DE682DD9357}" srcOrd="0" destOrd="0" presId="urn:microsoft.com/office/officeart/2005/8/layout/vList2"/>
    <dgm:cxn modelId="{84D80B7B-1F73-4C4E-B540-C0C30D49F9AF}" type="presParOf" srcId="{4CF2B4AA-7242-4BD2-AE28-4DF283F3C065}" destId="{4506F15C-90C8-48E6-8C22-69AEFEC5A88C}" srcOrd="1" destOrd="0" presId="urn:microsoft.com/office/officeart/2005/8/layout/vList2"/>
    <dgm:cxn modelId="{512F72B7-648C-4981-B133-AD9B950AE074}" type="presParOf" srcId="{4CF2B4AA-7242-4BD2-AE28-4DF283F3C065}" destId="{5B80F3C6-CFBD-47F0-BDF7-5BC65D0A6BA5}" srcOrd="2" destOrd="0" presId="urn:microsoft.com/office/officeart/2005/8/layout/vList2"/>
    <dgm:cxn modelId="{53528E2E-D2AA-4CCC-B3B7-1CBFFEF26BC8}" type="presParOf" srcId="{4CF2B4AA-7242-4BD2-AE28-4DF283F3C065}" destId="{7636BC90-EE1A-40DC-AEF7-6742755ADE6C}" srcOrd="3" destOrd="0" presId="urn:microsoft.com/office/officeart/2005/8/layout/vList2"/>
    <dgm:cxn modelId="{2DD45D65-EFF3-4084-A582-B1D3441D926A}" type="presParOf" srcId="{4CF2B4AA-7242-4BD2-AE28-4DF283F3C065}" destId="{125015A7-E66C-4999-9076-64EDBEFD7839}" srcOrd="4" destOrd="0" presId="urn:microsoft.com/office/officeart/2005/8/layout/vList2"/>
    <dgm:cxn modelId="{29480B15-2632-4C48-8F07-EF13A97A57D6}" type="presParOf" srcId="{4CF2B4AA-7242-4BD2-AE28-4DF283F3C065}" destId="{8BCFAEB9-A5A8-4111-884A-6114EC6D9180}" srcOrd="5" destOrd="0" presId="urn:microsoft.com/office/officeart/2005/8/layout/vList2"/>
    <dgm:cxn modelId="{D2C23AC1-1098-44AF-9BE8-B78E2CFAEA38}" type="presParOf" srcId="{4CF2B4AA-7242-4BD2-AE28-4DF283F3C065}" destId="{75C76A90-5105-4ADF-AA00-93636273D542}" srcOrd="6" destOrd="0" presId="urn:microsoft.com/office/officeart/2005/8/layout/vList2"/>
    <dgm:cxn modelId="{1677B927-CE4F-43B6-97EB-F040E861574E}" type="presParOf" srcId="{4CF2B4AA-7242-4BD2-AE28-4DF283F3C065}" destId="{899E117E-C1D2-4A0C-BE99-AD4E1FA5E485}" srcOrd="7" destOrd="0" presId="urn:microsoft.com/office/officeart/2005/8/layout/vList2"/>
    <dgm:cxn modelId="{0F598D0C-DF95-4FD2-8E34-CDEB40C951CD}" type="presParOf" srcId="{4CF2B4AA-7242-4BD2-AE28-4DF283F3C065}" destId="{6B1AEFBE-10A1-43D6-8398-BC9851DC1559}" srcOrd="8" destOrd="0" presId="urn:microsoft.com/office/officeart/2005/8/layout/vList2"/>
    <dgm:cxn modelId="{9002C431-AC66-4685-88CD-EDE9DF3B5673}" type="presParOf" srcId="{4CF2B4AA-7242-4BD2-AE28-4DF283F3C065}" destId="{02B2854D-C0CF-4DDF-847B-C7A4FC01E685}" srcOrd="9" destOrd="0" presId="urn:microsoft.com/office/officeart/2005/8/layout/vList2"/>
    <dgm:cxn modelId="{38E83692-1048-4C0A-9F51-43210FF8BC30}" type="presParOf" srcId="{4CF2B4AA-7242-4BD2-AE28-4DF283F3C065}" destId="{66F4C295-EFEA-4092-BE03-A4AF43CF448C}" srcOrd="10" destOrd="0" presId="urn:microsoft.com/office/officeart/2005/8/layout/vList2"/>
    <dgm:cxn modelId="{BD07D673-568E-4F48-A688-EB2BA097B6B7}" type="presParOf" srcId="{4CF2B4AA-7242-4BD2-AE28-4DF283F3C065}" destId="{076D485C-B230-4A63-BEC8-73C2CE83438C}" srcOrd="11" destOrd="0" presId="urn:microsoft.com/office/officeart/2005/8/layout/vList2"/>
    <dgm:cxn modelId="{2FCD7805-52D1-4B7A-B3C1-64002A0F6A94}" type="presParOf" srcId="{4CF2B4AA-7242-4BD2-AE28-4DF283F3C065}" destId="{A254390E-5E54-4E5E-90AE-7F6BDB5CE31C}" srcOrd="12" destOrd="0" presId="urn:microsoft.com/office/officeart/2005/8/layout/vList2"/>
    <dgm:cxn modelId="{4C64A023-E924-4545-9EF0-0ACC4FBA8141}" type="presParOf" srcId="{4CF2B4AA-7242-4BD2-AE28-4DF283F3C065}" destId="{578C97DC-68E0-4D68-BFA6-4C6C5BEC63AF}" srcOrd="13" destOrd="0" presId="urn:microsoft.com/office/officeart/2005/8/layout/vList2"/>
    <dgm:cxn modelId="{D2BC3683-0AFD-44F2-A07A-B428767E3621}" type="presParOf" srcId="{4CF2B4AA-7242-4BD2-AE28-4DF283F3C065}" destId="{3C67F820-9109-4BBE-8392-53C09DBFD17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51DAE0-D454-4EB8-AFA4-6EBE81084276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>
        <a:scene3d>
          <a:camera prst="orthographicFront"/>
          <a:lightRig rig="twoPt" dir="t"/>
        </a:scene3d>
      </dgm:spPr>
      <dgm:t>
        <a:bodyPr/>
        <a:lstStyle/>
        <a:p>
          <a:endParaRPr lang="en-US"/>
        </a:p>
      </dgm:t>
    </dgm:pt>
    <dgm:pt modelId="{ADBC1BFE-D402-4386-BB12-923E11B68D41}">
      <dgm:prSet custT="1"/>
      <dgm:spPr/>
      <dgm:t>
        <a:bodyPr/>
        <a:lstStyle/>
        <a:p>
          <a:pPr rtl="0"/>
          <a:r>
            <a:rPr lang="es-EC" sz="4400" smtClean="0"/>
            <a:t>GRACIAS</a:t>
          </a:r>
          <a:endParaRPr lang="en-US" sz="4400"/>
        </a:p>
      </dgm:t>
    </dgm:pt>
    <dgm:pt modelId="{62F9B9B0-624D-472C-BF2B-178F125613BC}" type="parTrans" cxnId="{9339CCE7-E37F-46B8-B31F-C9A5E7696F76}">
      <dgm:prSet/>
      <dgm:spPr/>
      <dgm:t>
        <a:bodyPr/>
        <a:lstStyle/>
        <a:p>
          <a:endParaRPr lang="en-US" sz="1100"/>
        </a:p>
      </dgm:t>
    </dgm:pt>
    <dgm:pt modelId="{0D728229-8EFF-4DBC-BABC-770BC711412B}" type="sibTrans" cxnId="{9339CCE7-E37F-46B8-B31F-C9A5E7696F76}">
      <dgm:prSet/>
      <dgm:spPr/>
      <dgm:t>
        <a:bodyPr/>
        <a:lstStyle/>
        <a:p>
          <a:endParaRPr lang="en-US" sz="1100"/>
        </a:p>
      </dgm:t>
    </dgm:pt>
    <dgm:pt modelId="{A9A71FB3-BA80-4F65-BA45-A4759A349B8E}" type="pres">
      <dgm:prSet presAssocID="{9251DAE0-D454-4EB8-AFA4-6EBE810842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93F6B-05EE-4C5B-BE3A-C1D50EF5824D}" type="pres">
      <dgm:prSet presAssocID="{ADBC1BFE-D402-4386-BB12-923E11B68D41}" presName="linNode" presStyleCnt="0"/>
      <dgm:spPr/>
    </dgm:pt>
    <dgm:pt modelId="{EE22EAE3-8CF5-4875-B8C7-7D9CDC2A8E7D}" type="pres">
      <dgm:prSet presAssocID="{ADBC1BFE-D402-4386-BB12-923E11B68D41}" presName="parentText" presStyleLbl="node1" presStyleIdx="0" presStyleCnt="1" custScaleX="270506" custScaleY="55707" custLinFactNeighborX="5654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93D42-432D-42E5-B288-11D0A827506D}" type="presOf" srcId="{ADBC1BFE-D402-4386-BB12-923E11B68D41}" destId="{EE22EAE3-8CF5-4875-B8C7-7D9CDC2A8E7D}" srcOrd="0" destOrd="0" presId="urn:microsoft.com/office/officeart/2005/8/layout/vList5"/>
    <dgm:cxn modelId="{1CBE6666-66FB-4ECD-8DA3-6BE1635B3027}" type="presOf" srcId="{9251DAE0-D454-4EB8-AFA4-6EBE81084276}" destId="{A9A71FB3-BA80-4F65-BA45-A4759A349B8E}" srcOrd="0" destOrd="0" presId="urn:microsoft.com/office/officeart/2005/8/layout/vList5"/>
    <dgm:cxn modelId="{9339CCE7-E37F-46B8-B31F-C9A5E7696F76}" srcId="{9251DAE0-D454-4EB8-AFA4-6EBE81084276}" destId="{ADBC1BFE-D402-4386-BB12-923E11B68D41}" srcOrd="0" destOrd="0" parTransId="{62F9B9B0-624D-472C-BF2B-178F125613BC}" sibTransId="{0D728229-8EFF-4DBC-BABC-770BC711412B}"/>
    <dgm:cxn modelId="{52335DAB-3D43-4084-AC05-2380298345A7}" type="presParOf" srcId="{A9A71FB3-BA80-4F65-BA45-A4759A349B8E}" destId="{5C493F6B-05EE-4C5B-BE3A-C1D50EF5824D}" srcOrd="0" destOrd="0" presId="urn:microsoft.com/office/officeart/2005/8/layout/vList5"/>
    <dgm:cxn modelId="{BEACD1B1-92F9-4BFB-98F3-12F4EF50CB2D}" type="presParOf" srcId="{5C493F6B-05EE-4C5B-BE3A-C1D50EF5824D}" destId="{EE22EAE3-8CF5-4875-B8C7-7D9CDC2A8E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A4FCE-C24D-47C5-82C1-CED0A49B63F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A42E2A7D-A78D-488F-9D64-9F6F65DC2C65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000" dirty="0" smtClean="0"/>
            <a:t>1. PLAN OPERATIVO 2014</a:t>
          </a:r>
          <a:endParaRPr lang="en-US" sz="2000" dirty="0"/>
        </a:p>
      </dgm:t>
    </dgm:pt>
    <dgm:pt modelId="{B17611B5-4DA1-4650-88C6-94A74FCC8354}" type="parTrans" cxnId="{1EEC838B-108F-4443-9840-42D5D8BAE38A}">
      <dgm:prSet/>
      <dgm:spPr/>
      <dgm:t>
        <a:bodyPr/>
        <a:lstStyle/>
        <a:p>
          <a:endParaRPr lang="en-US"/>
        </a:p>
      </dgm:t>
    </dgm:pt>
    <dgm:pt modelId="{90330EC1-454B-4244-A65B-4966D17FDFF9}" type="sibTrans" cxnId="{1EEC838B-108F-4443-9840-42D5D8BAE38A}">
      <dgm:prSet/>
      <dgm:spPr/>
      <dgm:t>
        <a:bodyPr/>
        <a:lstStyle/>
        <a:p>
          <a:endParaRPr lang="en-US"/>
        </a:p>
      </dgm:t>
    </dgm:pt>
    <dgm:pt modelId="{47F71689-C63C-4DE4-9C9C-F27C28846F08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000" dirty="0" smtClean="0"/>
            <a:t>2. PRESUPUESTO 2014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C847EA-A5AB-4792-8678-C4F32A42ACA4}" type="parTrans" cxnId="{B5101589-29BD-45F8-B056-8AA65CC2FE3A}">
      <dgm:prSet/>
      <dgm:spPr/>
      <dgm:t>
        <a:bodyPr/>
        <a:lstStyle/>
        <a:p>
          <a:endParaRPr lang="en-US"/>
        </a:p>
      </dgm:t>
    </dgm:pt>
    <dgm:pt modelId="{F7D3C5BE-813D-4F5A-AA6F-5BA0D88B7F41}" type="sibTrans" cxnId="{B5101589-29BD-45F8-B056-8AA65CC2FE3A}">
      <dgm:prSet/>
      <dgm:spPr/>
      <dgm:t>
        <a:bodyPr/>
        <a:lstStyle/>
        <a:p>
          <a:endParaRPr lang="en-US"/>
        </a:p>
      </dgm:t>
    </dgm:pt>
    <dgm:pt modelId="{77A02270-1D07-4AD7-8111-D9A99FBF45CA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000" dirty="0" smtClean="0"/>
            <a:t>3..OBRAS Y PROGRAMAS VIALSUR 2014</a:t>
          </a:r>
          <a:endParaRPr lang="en-US" sz="2000" dirty="0"/>
        </a:p>
      </dgm:t>
    </dgm:pt>
    <dgm:pt modelId="{2D3A529B-34A4-4502-B8D8-AAC6B3C44C50}" type="parTrans" cxnId="{CC6FCDF5-F0A9-4338-AA94-BA891C59EDED}">
      <dgm:prSet/>
      <dgm:spPr/>
      <dgm:t>
        <a:bodyPr/>
        <a:lstStyle/>
        <a:p>
          <a:endParaRPr lang="en-US"/>
        </a:p>
      </dgm:t>
    </dgm:pt>
    <dgm:pt modelId="{863C9CA6-7C54-47CD-97D4-7B8B598DF0D7}" type="sibTrans" cxnId="{CC6FCDF5-F0A9-4338-AA94-BA891C59EDED}">
      <dgm:prSet/>
      <dgm:spPr/>
      <dgm:t>
        <a:bodyPr/>
        <a:lstStyle/>
        <a:p>
          <a:endParaRPr lang="en-US"/>
        </a:p>
      </dgm:t>
    </dgm:pt>
    <dgm:pt modelId="{277EA92C-EFAB-4A9E-9EE3-9A6D5E68F30C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4.LOGROS </a:t>
          </a:r>
          <a:r>
            <a:rPr lang="es-EC" sz="1800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ADMINISTRATIVOS</a:t>
          </a:r>
          <a:endParaRPr lang="en-US" sz="1800" dirty="0">
            <a:solidFill>
              <a:schemeClr val="tx1"/>
            </a:solidFill>
          </a:endParaRPr>
        </a:p>
      </dgm:t>
    </dgm:pt>
    <dgm:pt modelId="{59D7DF8F-37A1-498B-B6CA-CDE972FC317A}" type="parTrans" cxnId="{0E0088D3-66F7-4370-B8BA-A96A0F43D2D2}">
      <dgm:prSet/>
      <dgm:spPr/>
      <dgm:t>
        <a:bodyPr/>
        <a:lstStyle/>
        <a:p>
          <a:endParaRPr lang="en-US"/>
        </a:p>
      </dgm:t>
    </dgm:pt>
    <dgm:pt modelId="{890C91EC-3303-4CA6-9302-1F7A1D49B01B}" type="sibTrans" cxnId="{0E0088D3-66F7-4370-B8BA-A96A0F43D2D2}">
      <dgm:prSet/>
      <dgm:spPr/>
      <dgm:t>
        <a:bodyPr/>
        <a:lstStyle/>
        <a:p>
          <a:endParaRPr lang="en-US"/>
        </a:p>
      </dgm:t>
    </dgm:pt>
    <dgm:pt modelId="{A6738240-064C-424B-8914-2809055D9697}" type="pres">
      <dgm:prSet presAssocID="{7B3A4FCE-C24D-47C5-82C1-CED0A49B6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21341-C3A0-4E8D-AB47-2D7F992FDDEC}" type="pres">
      <dgm:prSet presAssocID="{A42E2A7D-A78D-488F-9D64-9F6F65DC2C65}" presName="parentText" presStyleLbl="node1" presStyleIdx="0" presStyleCnt="4" custScaleY="110001" custLinFactNeighborX="-3509" custLinFactNeighborY="-24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7F0D2-6FD9-4B26-A2C3-6E5181BFFF9B}" type="pres">
      <dgm:prSet presAssocID="{90330EC1-454B-4244-A65B-4966D17FDFF9}" presName="spacer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384A6F8B-6E29-49B6-9BA0-A3ED58A8A253}" type="pres">
      <dgm:prSet presAssocID="{47F71689-C63C-4DE4-9C9C-F27C28846F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0C399-2C4C-436A-B6E4-155C7830A04B}" type="pres">
      <dgm:prSet presAssocID="{F7D3C5BE-813D-4F5A-AA6F-5BA0D88B7F41}" presName="spacer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68020883-86C9-4F46-B8BA-314D9061C252}" type="pres">
      <dgm:prSet presAssocID="{77A02270-1D07-4AD7-8111-D9A99FBF45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61A97-56F7-417E-ACFC-43E50EC662C3}" type="pres">
      <dgm:prSet presAssocID="{863C9CA6-7C54-47CD-97D4-7B8B598DF0D7}" presName="spacer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9D277F3-7397-428D-AC13-946B509770E1}" type="pres">
      <dgm:prSet presAssocID="{277EA92C-EFAB-4A9E-9EE3-9A6D5E68F3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0A1F9-F2DA-4A9A-BEFD-EF3254530808}" type="presOf" srcId="{A42E2A7D-A78D-488F-9D64-9F6F65DC2C65}" destId="{04721341-C3A0-4E8D-AB47-2D7F992FDDEC}" srcOrd="0" destOrd="0" presId="urn:microsoft.com/office/officeart/2005/8/layout/vList2"/>
    <dgm:cxn modelId="{DFE7094E-A159-4674-AD01-6B92CCBA385F}" type="presOf" srcId="{7B3A4FCE-C24D-47C5-82C1-CED0A49B63FC}" destId="{A6738240-064C-424B-8914-2809055D9697}" srcOrd="0" destOrd="0" presId="urn:microsoft.com/office/officeart/2005/8/layout/vList2"/>
    <dgm:cxn modelId="{1EEC838B-108F-4443-9840-42D5D8BAE38A}" srcId="{7B3A4FCE-C24D-47C5-82C1-CED0A49B63FC}" destId="{A42E2A7D-A78D-488F-9D64-9F6F65DC2C65}" srcOrd="0" destOrd="0" parTransId="{B17611B5-4DA1-4650-88C6-94A74FCC8354}" sibTransId="{90330EC1-454B-4244-A65B-4966D17FDFF9}"/>
    <dgm:cxn modelId="{CF749991-08A4-4067-8FE4-F279BD6671EA}" type="presOf" srcId="{77A02270-1D07-4AD7-8111-D9A99FBF45CA}" destId="{68020883-86C9-4F46-B8BA-314D9061C252}" srcOrd="0" destOrd="0" presId="urn:microsoft.com/office/officeart/2005/8/layout/vList2"/>
    <dgm:cxn modelId="{CC6FCDF5-F0A9-4338-AA94-BA891C59EDED}" srcId="{7B3A4FCE-C24D-47C5-82C1-CED0A49B63FC}" destId="{77A02270-1D07-4AD7-8111-D9A99FBF45CA}" srcOrd="2" destOrd="0" parTransId="{2D3A529B-34A4-4502-B8D8-AAC6B3C44C50}" sibTransId="{863C9CA6-7C54-47CD-97D4-7B8B598DF0D7}"/>
    <dgm:cxn modelId="{0E0088D3-66F7-4370-B8BA-A96A0F43D2D2}" srcId="{7B3A4FCE-C24D-47C5-82C1-CED0A49B63FC}" destId="{277EA92C-EFAB-4A9E-9EE3-9A6D5E68F30C}" srcOrd="3" destOrd="0" parTransId="{59D7DF8F-37A1-498B-B6CA-CDE972FC317A}" sibTransId="{890C91EC-3303-4CA6-9302-1F7A1D49B01B}"/>
    <dgm:cxn modelId="{B5101589-29BD-45F8-B056-8AA65CC2FE3A}" srcId="{7B3A4FCE-C24D-47C5-82C1-CED0A49B63FC}" destId="{47F71689-C63C-4DE4-9C9C-F27C28846F08}" srcOrd="1" destOrd="0" parTransId="{26C847EA-A5AB-4792-8678-C4F32A42ACA4}" sibTransId="{F7D3C5BE-813D-4F5A-AA6F-5BA0D88B7F41}"/>
    <dgm:cxn modelId="{14569738-36FC-4483-B55F-080B00B88ACD}" type="presOf" srcId="{47F71689-C63C-4DE4-9C9C-F27C28846F08}" destId="{384A6F8B-6E29-49B6-9BA0-A3ED58A8A253}" srcOrd="0" destOrd="0" presId="urn:microsoft.com/office/officeart/2005/8/layout/vList2"/>
    <dgm:cxn modelId="{CEAC11DA-EA3F-45A0-BCF1-5D544C28088F}" type="presOf" srcId="{277EA92C-EFAB-4A9E-9EE3-9A6D5E68F30C}" destId="{09D277F3-7397-428D-AC13-946B509770E1}" srcOrd="0" destOrd="0" presId="urn:microsoft.com/office/officeart/2005/8/layout/vList2"/>
    <dgm:cxn modelId="{E3886E21-7E33-4690-9DF9-4688ADF4B40E}" type="presParOf" srcId="{A6738240-064C-424B-8914-2809055D9697}" destId="{04721341-C3A0-4E8D-AB47-2D7F992FDDEC}" srcOrd="0" destOrd="0" presId="urn:microsoft.com/office/officeart/2005/8/layout/vList2"/>
    <dgm:cxn modelId="{F7CED4B1-C496-43DE-A857-91FCA5982586}" type="presParOf" srcId="{A6738240-064C-424B-8914-2809055D9697}" destId="{1647F0D2-6FD9-4B26-A2C3-6E5181BFFF9B}" srcOrd="1" destOrd="0" presId="urn:microsoft.com/office/officeart/2005/8/layout/vList2"/>
    <dgm:cxn modelId="{6A46F1AA-AADB-4E6A-B0E4-1CB2C3E21A96}" type="presParOf" srcId="{A6738240-064C-424B-8914-2809055D9697}" destId="{384A6F8B-6E29-49B6-9BA0-A3ED58A8A253}" srcOrd="2" destOrd="0" presId="urn:microsoft.com/office/officeart/2005/8/layout/vList2"/>
    <dgm:cxn modelId="{105B7739-B487-4C1E-8FC3-99F6D81C7233}" type="presParOf" srcId="{A6738240-064C-424B-8914-2809055D9697}" destId="{1410C399-2C4C-436A-B6E4-155C7830A04B}" srcOrd="3" destOrd="0" presId="urn:microsoft.com/office/officeart/2005/8/layout/vList2"/>
    <dgm:cxn modelId="{6C1FFCBA-36F7-4FB8-A1B4-3E880CA4ED62}" type="presParOf" srcId="{A6738240-064C-424B-8914-2809055D9697}" destId="{68020883-86C9-4F46-B8BA-314D9061C252}" srcOrd="4" destOrd="0" presId="urn:microsoft.com/office/officeart/2005/8/layout/vList2"/>
    <dgm:cxn modelId="{BE5F83B0-6DFE-47CF-ADD7-9C7ED033AD4C}" type="presParOf" srcId="{A6738240-064C-424B-8914-2809055D9697}" destId="{97561A97-56F7-417E-ACFC-43E50EC662C3}" srcOrd="5" destOrd="0" presId="urn:microsoft.com/office/officeart/2005/8/layout/vList2"/>
    <dgm:cxn modelId="{D79D2B92-13E7-47B2-897E-31FAE3992629}" type="presParOf" srcId="{A6738240-064C-424B-8914-2809055D9697}" destId="{09D277F3-7397-428D-AC13-946B509770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A4FCE-C24D-47C5-82C1-CED0A49B63F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A42E2A7D-A78D-488F-9D64-9F6F65DC2C65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1. PLAN OPERATIVO 2014</a:t>
          </a:r>
          <a:endParaRPr lang="en-US" sz="2000" dirty="0">
            <a:solidFill>
              <a:schemeClr val="tx1"/>
            </a:solidFill>
          </a:endParaRPr>
        </a:p>
      </dgm:t>
    </dgm:pt>
    <dgm:pt modelId="{B17611B5-4DA1-4650-88C6-94A74FCC8354}" type="parTrans" cxnId="{1EEC838B-108F-4443-9840-42D5D8BAE38A}">
      <dgm:prSet/>
      <dgm:spPr/>
      <dgm:t>
        <a:bodyPr/>
        <a:lstStyle/>
        <a:p>
          <a:endParaRPr lang="en-US"/>
        </a:p>
      </dgm:t>
    </dgm:pt>
    <dgm:pt modelId="{90330EC1-454B-4244-A65B-4966D17FDFF9}" type="sibTrans" cxnId="{1EEC838B-108F-4443-9840-42D5D8BAE38A}">
      <dgm:prSet/>
      <dgm:spPr/>
      <dgm:t>
        <a:bodyPr/>
        <a:lstStyle/>
        <a:p>
          <a:endParaRPr lang="en-US"/>
        </a:p>
      </dgm:t>
    </dgm:pt>
    <dgm:pt modelId="{47F71689-C63C-4DE4-9C9C-F27C28846F08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2" action="ppaction://hlinksldjump"/>
            </a:rPr>
            <a:t>2. PRESUPUESTO 2014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6C847EA-A5AB-4792-8678-C4F32A42ACA4}" type="parTrans" cxnId="{B5101589-29BD-45F8-B056-8AA65CC2FE3A}">
      <dgm:prSet/>
      <dgm:spPr/>
      <dgm:t>
        <a:bodyPr/>
        <a:lstStyle/>
        <a:p>
          <a:endParaRPr lang="en-US"/>
        </a:p>
      </dgm:t>
    </dgm:pt>
    <dgm:pt modelId="{F7D3C5BE-813D-4F5A-AA6F-5BA0D88B7F41}" type="sibTrans" cxnId="{B5101589-29BD-45F8-B056-8AA65CC2FE3A}">
      <dgm:prSet/>
      <dgm:spPr/>
      <dgm:t>
        <a:bodyPr/>
        <a:lstStyle/>
        <a:p>
          <a:endParaRPr lang="en-US"/>
        </a:p>
      </dgm:t>
    </dgm:pt>
    <dgm:pt modelId="{77A02270-1D07-4AD7-8111-D9A99FBF45C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 smtClean="0">
              <a:hlinkClick xmlns:r="http://schemas.openxmlformats.org/officeDocument/2006/relationships" r:id="rId3" action="ppaction://hlinksldjump"/>
            </a:rPr>
            <a:t>3..OBRAS Y PROGRAMAS VIALSUR 2014</a:t>
          </a:r>
          <a:endParaRPr lang="en-US" sz="2000" dirty="0"/>
        </a:p>
      </dgm:t>
    </dgm:pt>
    <dgm:pt modelId="{2D3A529B-34A4-4502-B8D8-AAC6B3C44C50}" type="parTrans" cxnId="{CC6FCDF5-F0A9-4338-AA94-BA891C59EDED}">
      <dgm:prSet/>
      <dgm:spPr/>
      <dgm:t>
        <a:bodyPr/>
        <a:lstStyle/>
        <a:p>
          <a:endParaRPr lang="en-US"/>
        </a:p>
      </dgm:t>
    </dgm:pt>
    <dgm:pt modelId="{863C9CA6-7C54-47CD-97D4-7B8B598DF0D7}" type="sibTrans" cxnId="{CC6FCDF5-F0A9-4338-AA94-BA891C59EDED}">
      <dgm:prSet/>
      <dgm:spPr/>
      <dgm:t>
        <a:bodyPr/>
        <a:lstStyle/>
        <a:p>
          <a:endParaRPr lang="en-US"/>
        </a:p>
      </dgm:t>
    </dgm:pt>
    <dgm:pt modelId="{277EA92C-EFAB-4A9E-9EE3-9A6D5E68F30C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smtClean="0">
              <a:hlinkClick xmlns:r="http://schemas.openxmlformats.org/officeDocument/2006/relationships" r:id="rId4" action="ppaction://hlinksldjump"/>
            </a:rPr>
            <a:t>4.COORDINACIONES ADMINISTRATIVAS</a:t>
          </a:r>
          <a:endParaRPr lang="en-US" sz="1800" dirty="0"/>
        </a:p>
      </dgm:t>
    </dgm:pt>
    <dgm:pt modelId="{59D7DF8F-37A1-498B-B6CA-CDE972FC317A}" type="parTrans" cxnId="{0E0088D3-66F7-4370-B8BA-A96A0F43D2D2}">
      <dgm:prSet/>
      <dgm:spPr/>
      <dgm:t>
        <a:bodyPr/>
        <a:lstStyle/>
        <a:p>
          <a:endParaRPr lang="en-US"/>
        </a:p>
      </dgm:t>
    </dgm:pt>
    <dgm:pt modelId="{890C91EC-3303-4CA6-9302-1F7A1D49B01B}" type="sibTrans" cxnId="{0E0088D3-66F7-4370-B8BA-A96A0F43D2D2}">
      <dgm:prSet/>
      <dgm:spPr/>
      <dgm:t>
        <a:bodyPr/>
        <a:lstStyle/>
        <a:p>
          <a:endParaRPr lang="en-US"/>
        </a:p>
      </dgm:t>
    </dgm:pt>
    <dgm:pt modelId="{A6738240-064C-424B-8914-2809055D9697}" type="pres">
      <dgm:prSet presAssocID="{7B3A4FCE-C24D-47C5-82C1-CED0A49B6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21341-C3A0-4E8D-AB47-2D7F992FDDEC}" type="pres">
      <dgm:prSet presAssocID="{A42E2A7D-A78D-488F-9D64-9F6F65DC2C65}" presName="parentText" presStyleLbl="node1" presStyleIdx="0" presStyleCnt="4" custScaleY="110001" custLinFactNeighborX="-3509" custLinFactNeighborY="-24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7F0D2-6FD9-4B26-A2C3-6E5181BFFF9B}" type="pres">
      <dgm:prSet presAssocID="{90330EC1-454B-4244-A65B-4966D17FDFF9}" presName="spacer" presStyleCnt="0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384A6F8B-6E29-49B6-9BA0-A3ED58A8A253}" type="pres">
      <dgm:prSet presAssocID="{47F71689-C63C-4DE4-9C9C-F27C28846F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0C399-2C4C-436A-B6E4-155C7830A04B}" type="pres">
      <dgm:prSet presAssocID="{F7D3C5BE-813D-4F5A-AA6F-5BA0D88B7F41}" presName="spacer" presStyleCnt="0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68020883-86C9-4F46-B8BA-314D9061C252}" type="pres">
      <dgm:prSet presAssocID="{77A02270-1D07-4AD7-8111-D9A99FBF45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61A97-56F7-417E-ACFC-43E50EC662C3}" type="pres">
      <dgm:prSet presAssocID="{863C9CA6-7C54-47CD-97D4-7B8B598DF0D7}" presName="spacer" presStyleCnt="0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09D277F3-7397-428D-AC13-946B509770E1}" type="pres">
      <dgm:prSet presAssocID="{277EA92C-EFAB-4A9E-9EE3-9A6D5E68F3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78B86-EA66-4149-9C59-7BBDCBB550DA}" type="presOf" srcId="{7B3A4FCE-C24D-47C5-82C1-CED0A49B63FC}" destId="{A6738240-064C-424B-8914-2809055D9697}" srcOrd="0" destOrd="0" presId="urn:microsoft.com/office/officeart/2005/8/layout/vList2"/>
    <dgm:cxn modelId="{03852E80-C3BC-4D97-AD02-578D39686E6A}" type="presOf" srcId="{277EA92C-EFAB-4A9E-9EE3-9A6D5E68F30C}" destId="{09D277F3-7397-428D-AC13-946B509770E1}" srcOrd="0" destOrd="0" presId="urn:microsoft.com/office/officeart/2005/8/layout/vList2"/>
    <dgm:cxn modelId="{98B526E6-5AD9-49AB-8A1B-6916BF2C8221}" type="presOf" srcId="{47F71689-C63C-4DE4-9C9C-F27C28846F08}" destId="{384A6F8B-6E29-49B6-9BA0-A3ED58A8A253}" srcOrd="0" destOrd="0" presId="urn:microsoft.com/office/officeart/2005/8/layout/vList2"/>
    <dgm:cxn modelId="{1EEC838B-108F-4443-9840-42D5D8BAE38A}" srcId="{7B3A4FCE-C24D-47C5-82C1-CED0A49B63FC}" destId="{A42E2A7D-A78D-488F-9D64-9F6F65DC2C65}" srcOrd="0" destOrd="0" parTransId="{B17611B5-4DA1-4650-88C6-94A74FCC8354}" sibTransId="{90330EC1-454B-4244-A65B-4966D17FDFF9}"/>
    <dgm:cxn modelId="{CC6FCDF5-F0A9-4338-AA94-BA891C59EDED}" srcId="{7B3A4FCE-C24D-47C5-82C1-CED0A49B63FC}" destId="{77A02270-1D07-4AD7-8111-D9A99FBF45CA}" srcOrd="2" destOrd="0" parTransId="{2D3A529B-34A4-4502-B8D8-AAC6B3C44C50}" sibTransId="{863C9CA6-7C54-47CD-97D4-7B8B598DF0D7}"/>
    <dgm:cxn modelId="{0E0088D3-66F7-4370-B8BA-A96A0F43D2D2}" srcId="{7B3A4FCE-C24D-47C5-82C1-CED0A49B63FC}" destId="{277EA92C-EFAB-4A9E-9EE3-9A6D5E68F30C}" srcOrd="3" destOrd="0" parTransId="{59D7DF8F-37A1-498B-B6CA-CDE972FC317A}" sibTransId="{890C91EC-3303-4CA6-9302-1F7A1D49B01B}"/>
    <dgm:cxn modelId="{ED0A4374-C907-44B4-9648-8F5892908C26}" type="presOf" srcId="{77A02270-1D07-4AD7-8111-D9A99FBF45CA}" destId="{68020883-86C9-4F46-B8BA-314D9061C252}" srcOrd="0" destOrd="0" presId="urn:microsoft.com/office/officeart/2005/8/layout/vList2"/>
    <dgm:cxn modelId="{B5101589-29BD-45F8-B056-8AA65CC2FE3A}" srcId="{7B3A4FCE-C24D-47C5-82C1-CED0A49B63FC}" destId="{47F71689-C63C-4DE4-9C9C-F27C28846F08}" srcOrd="1" destOrd="0" parTransId="{26C847EA-A5AB-4792-8678-C4F32A42ACA4}" sibTransId="{F7D3C5BE-813D-4F5A-AA6F-5BA0D88B7F41}"/>
    <dgm:cxn modelId="{D57C6B49-9ECA-4404-9D1F-42C08716A47E}" type="presOf" srcId="{A42E2A7D-A78D-488F-9D64-9F6F65DC2C65}" destId="{04721341-C3A0-4E8D-AB47-2D7F992FDDEC}" srcOrd="0" destOrd="0" presId="urn:microsoft.com/office/officeart/2005/8/layout/vList2"/>
    <dgm:cxn modelId="{17DDD5A0-567E-4620-88FE-5A75963C8B9F}" type="presParOf" srcId="{A6738240-064C-424B-8914-2809055D9697}" destId="{04721341-C3A0-4E8D-AB47-2D7F992FDDEC}" srcOrd="0" destOrd="0" presId="urn:microsoft.com/office/officeart/2005/8/layout/vList2"/>
    <dgm:cxn modelId="{2DB478FC-F973-4808-BFDB-9B7B99084C8D}" type="presParOf" srcId="{A6738240-064C-424B-8914-2809055D9697}" destId="{1647F0D2-6FD9-4B26-A2C3-6E5181BFFF9B}" srcOrd="1" destOrd="0" presId="urn:microsoft.com/office/officeart/2005/8/layout/vList2"/>
    <dgm:cxn modelId="{B5D88D38-7762-40AC-9D62-28C51D83FF9F}" type="presParOf" srcId="{A6738240-064C-424B-8914-2809055D9697}" destId="{384A6F8B-6E29-49B6-9BA0-A3ED58A8A253}" srcOrd="2" destOrd="0" presId="urn:microsoft.com/office/officeart/2005/8/layout/vList2"/>
    <dgm:cxn modelId="{7AA49568-782D-4C37-A051-0E6B7660CE4F}" type="presParOf" srcId="{A6738240-064C-424B-8914-2809055D9697}" destId="{1410C399-2C4C-436A-B6E4-155C7830A04B}" srcOrd="3" destOrd="0" presId="urn:microsoft.com/office/officeart/2005/8/layout/vList2"/>
    <dgm:cxn modelId="{22974658-81F7-43F4-A25C-7C13D1A8FA66}" type="presParOf" srcId="{A6738240-064C-424B-8914-2809055D9697}" destId="{68020883-86C9-4F46-B8BA-314D9061C252}" srcOrd="4" destOrd="0" presId="urn:microsoft.com/office/officeart/2005/8/layout/vList2"/>
    <dgm:cxn modelId="{0F1356E0-13C8-4140-9784-C35F69A32C7D}" type="presParOf" srcId="{A6738240-064C-424B-8914-2809055D9697}" destId="{97561A97-56F7-417E-ACFC-43E50EC662C3}" srcOrd="5" destOrd="0" presId="urn:microsoft.com/office/officeart/2005/8/layout/vList2"/>
    <dgm:cxn modelId="{2BD1FE42-0851-4446-95C1-2D7B665A01B7}" type="presParOf" srcId="{A6738240-064C-424B-8914-2809055D9697}" destId="{09D277F3-7397-428D-AC13-946B509770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524D0-A150-4411-93CC-C7D7CEDE85F9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85938B-363B-4DD1-8FD0-8833CF39E127}">
      <dgm:prSet custT="1"/>
      <dgm:spPr/>
      <dgm:t>
        <a:bodyPr/>
        <a:lstStyle/>
        <a:p>
          <a:pPr algn="ctr" rtl="0"/>
          <a:r>
            <a:rPr lang="es-ES" sz="1400" b="1" dirty="0" smtClean="0"/>
            <a:t>PROGRESO DE LA RED VIAL 2014</a:t>
          </a:r>
          <a:endParaRPr lang="en-US" sz="1400" dirty="0"/>
        </a:p>
      </dgm:t>
    </dgm:pt>
    <dgm:pt modelId="{FC6F81CC-7DE6-4B52-969F-0B3B96218032}" type="parTrans" cxnId="{080B3E42-107B-42AF-B5BB-237A74765756}">
      <dgm:prSet/>
      <dgm:spPr/>
      <dgm:t>
        <a:bodyPr/>
        <a:lstStyle/>
        <a:p>
          <a:pPr algn="ctr"/>
          <a:endParaRPr lang="en-US" sz="1600"/>
        </a:p>
      </dgm:t>
    </dgm:pt>
    <dgm:pt modelId="{475DC795-A1BD-4B57-B8DA-9BB051F78A7B}" type="sibTrans" cxnId="{080B3E42-107B-42AF-B5BB-237A74765756}">
      <dgm:prSet/>
      <dgm:spPr/>
      <dgm:t>
        <a:bodyPr/>
        <a:lstStyle/>
        <a:p>
          <a:pPr algn="ctr"/>
          <a:endParaRPr lang="en-US" sz="1600"/>
        </a:p>
      </dgm:t>
    </dgm:pt>
    <dgm:pt modelId="{42454AA9-B1D7-4017-A11C-DF8423CE3F36}" type="pres">
      <dgm:prSet presAssocID="{AD0524D0-A150-4411-93CC-C7D7CEDE8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B367D-49C1-44EB-877E-2822430B845A}" type="pres">
      <dgm:prSet presAssocID="{CB85938B-363B-4DD1-8FD0-8833CF39E127}" presName="parentText" presStyleLbl="node1" presStyleIdx="0" presStyleCnt="1" custLinFactNeighborY="-20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B3E42-107B-42AF-B5BB-237A74765756}" srcId="{AD0524D0-A150-4411-93CC-C7D7CEDE85F9}" destId="{CB85938B-363B-4DD1-8FD0-8833CF39E127}" srcOrd="0" destOrd="0" parTransId="{FC6F81CC-7DE6-4B52-969F-0B3B96218032}" sibTransId="{475DC795-A1BD-4B57-B8DA-9BB051F78A7B}"/>
    <dgm:cxn modelId="{D829942B-D873-4EC0-BA58-6C3B96804D16}" type="presOf" srcId="{CB85938B-363B-4DD1-8FD0-8833CF39E127}" destId="{A2FB367D-49C1-44EB-877E-2822430B845A}" srcOrd="0" destOrd="0" presId="urn:microsoft.com/office/officeart/2005/8/layout/vList2"/>
    <dgm:cxn modelId="{235331A5-02A4-4A2E-9B67-BEB4FC617553}" type="presOf" srcId="{AD0524D0-A150-4411-93CC-C7D7CEDE85F9}" destId="{42454AA9-B1D7-4017-A11C-DF8423CE3F36}" srcOrd="0" destOrd="0" presId="urn:microsoft.com/office/officeart/2005/8/layout/vList2"/>
    <dgm:cxn modelId="{2F13E876-CF10-48DA-BDB4-4CB306E024D7}" type="presParOf" srcId="{42454AA9-B1D7-4017-A11C-DF8423CE3F36}" destId="{A2FB367D-49C1-44EB-877E-2822430B84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DF5CC-0FC0-43CC-9159-98240BFBE2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5B1AA5-2E0E-4EBF-AACA-D028AC76A86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EC" sz="1800" dirty="0" smtClean="0"/>
            <a:t>OBRAS EJECUTADAS 2014</a:t>
          </a:r>
          <a:endParaRPr lang="en-US" sz="1800" dirty="0"/>
        </a:p>
      </dgm:t>
    </dgm:pt>
    <dgm:pt modelId="{8AC4D3F8-1E1E-4CE7-BD73-A76EB05AD309}" type="parTrans" cxnId="{F685FE34-E559-45F8-A8C4-5E84C16255E0}">
      <dgm:prSet/>
      <dgm:spPr/>
      <dgm:t>
        <a:bodyPr/>
        <a:lstStyle/>
        <a:p>
          <a:endParaRPr lang="en-US"/>
        </a:p>
      </dgm:t>
    </dgm:pt>
    <dgm:pt modelId="{C51BDED4-8BF2-4AD8-B7D7-6CEA20B7318C}" type="sibTrans" cxnId="{F685FE34-E559-45F8-A8C4-5E84C16255E0}">
      <dgm:prSet/>
      <dgm:spPr/>
      <dgm:t>
        <a:bodyPr/>
        <a:lstStyle/>
        <a:p>
          <a:endParaRPr lang="en-US"/>
        </a:p>
      </dgm:t>
    </dgm:pt>
    <dgm:pt modelId="{02CC36F7-125E-4FAA-AA23-D06514746233}" type="pres">
      <dgm:prSet presAssocID="{456DF5CC-0FC0-43CC-9159-98240BFBE2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86301-36D4-4874-8EA5-3AF8D88EDA81}" type="pres">
      <dgm:prSet presAssocID="{E55B1AA5-2E0E-4EBF-AACA-D028AC76A8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A48AA-1B1B-4A66-B06B-C44B11EABFEC}" type="presOf" srcId="{E55B1AA5-2E0E-4EBF-AACA-D028AC76A865}" destId="{93286301-36D4-4874-8EA5-3AF8D88EDA81}" srcOrd="0" destOrd="0" presId="urn:microsoft.com/office/officeart/2005/8/layout/vList2"/>
    <dgm:cxn modelId="{4540FCC7-1934-4E0D-9070-E17B1E742A15}" type="presOf" srcId="{456DF5CC-0FC0-43CC-9159-98240BFBE24B}" destId="{02CC36F7-125E-4FAA-AA23-D06514746233}" srcOrd="0" destOrd="0" presId="urn:microsoft.com/office/officeart/2005/8/layout/vList2"/>
    <dgm:cxn modelId="{F685FE34-E559-45F8-A8C4-5E84C16255E0}" srcId="{456DF5CC-0FC0-43CC-9159-98240BFBE24B}" destId="{E55B1AA5-2E0E-4EBF-AACA-D028AC76A865}" srcOrd="0" destOrd="0" parTransId="{8AC4D3F8-1E1E-4CE7-BD73-A76EB05AD309}" sibTransId="{C51BDED4-8BF2-4AD8-B7D7-6CEA20B7318C}"/>
    <dgm:cxn modelId="{9781FE3C-95E9-4189-9313-34390F16D138}" type="presParOf" srcId="{02CC36F7-125E-4FAA-AA23-D06514746233}" destId="{93286301-36D4-4874-8EA5-3AF8D88EDA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534A6E-BECE-4E4D-BDE0-134729AE97AA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ED511-E7A2-4CC6-92C2-E1AB781CDABB}">
      <dgm:prSet phldrT="[Texto]" custT="1"/>
      <dgm:spPr>
        <a:scene3d>
          <a:camera prst="isometricOffAxis1Right"/>
          <a:lightRig rig="threePt" dir="t"/>
        </a:scene3d>
      </dgm:spPr>
      <dgm:t>
        <a:bodyPr lIns="0" tIns="0" rIns="0" bIns="0"/>
        <a:lstStyle/>
        <a:p>
          <a:r>
            <a:rPr lang="es-EC" sz="1400" dirty="0" smtClean="0"/>
            <a:t>ADMINISTRATIVO</a:t>
          </a:r>
          <a:endParaRPr lang="en-US" sz="6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1694D-FEFE-4AF9-B7FE-F7E8882FC0CD}" type="parTrans" cxnId="{9E2A0BC2-7471-4A44-BEA7-FD2777984E5D}">
      <dgm:prSet/>
      <dgm:spPr/>
      <dgm:t>
        <a:bodyPr/>
        <a:lstStyle/>
        <a:p>
          <a:endParaRPr lang="en-US"/>
        </a:p>
      </dgm:t>
    </dgm:pt>
    <dgm:pt modelId="{D0F7F260-4BD6-4173-8119-16EF48B69091}" type="sibTrans" cxnId="{9E2A0BC2-7471-4A44-BEA7-FD2777984E5D}">
      <dgm:prSet/>
      <dgm:spPr>
        <a:scene3d>
          <a:camera prst="isometricOffAxis1Right"/>
          <a:lightRig rig="threePt" dir="t"/>
        </a:scene3d>
      </dgm:spPr>
      <dgm:t>
        <a:bodyPr/>
        <a:lstStyle/>
        <a:p>
          <a:r>
            <a:rPr lang="es-EC" dirty="0" smtClean="0"/>
            <a:t>JURIDICO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7183A67-1836-438E-B63C-3579B47DB48E}">
      <dgm:prSet phldrT="[Texto]"/>
      <dgm:spPr>
        <a:scene3d>
          <a:camera prst="isometricOffAxis1Right"/>
          <a:lightRig rig="threePt" dir="t"/>
        </a:scene3d>
      </dgm:spPr>
      <dgm:t>
        <a:bodyPr/>
        <a:lstStyle/>
        <a:p>
          <a:r>
            <a:rPr lang="es-EC" dirty="0" smtClean="0"/>
            <a:t>COMPRAS</a:t>
          </a:r>
        </a:p>
        <a:p>
          <a:r>
            <a:rPr lang="es-EC" dirty="0" smtClean="0"/>
            <a:t>PUBLICAS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EE7A8AE-B183-45DC-8BF5-80A2FB670E83}" type="parTrans" cxnId="{1CFF8CAA-73B2-4010-8699-BD2D3B79DFCD}">
      <dgm:prSet/>
      <dgm:spPr/>
      <dgm:t>
        <a:bodyPr/>
        <a:lstStyle/>
        <a:p>
          <a:endParaRPr lang="en-US"/>
        </a:p>
      </dgm:t>
    </dgm:pt>
    <dgm:pt modelId="{B6FD8470-2CA0-4CD7-9F1F-34F085D104EE}" type="sibTrans" cxnId="{1CFF8CAA-73B2-4010-8699-BD2D3B79DFCD}">
      <dgm:prSet/>
      <dgm:spPr>
        <a:scene3d>
          <a:camera prst="isometricOffAxis1Right"/>
          <a:lightRig rig="threePt" dir="t"/>
        </a:scene3d>
      </dgm:spPr>
      <dgm:t>
        <a:bodyPr/>
        <a:lstStyle/>
        <a:p>
          <a:r>
            <a:rPr lang="es-EC" dirty="0" smtClean="0"/>
            <a:t>FINANCIERO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CF4D7A8-A6C6-48F7-A840-612B23901F62}">
      <dgm:prSet phldrT="[Texto]"/>
      <dgm:spPr>
        <a:scene3d>
          <a:camera prst="isometricOffAxis1Right"/>
          <a:lightRig rig="threePt" dir="t"/>
        </a:scene3d>
      </dgm:spPr>
      <dgm:t>
        <a:bodyPr/>
        <a:lstStyle/>
        <a:p>
          <a:r>
            <a:rPr lang="es-EC" dirty="0" smtClean="0"/>
            <a:t>GERENCIA</a:t>
          </a:r>
        </a:p>
        <a:p>
          <a:r>
            <a:rPr lang="es-EC" dirty="0" smtClean="0">
              <a:hlinkClick xmlns:r="http://schemas.openxmlformats.org/officeDocument/2006/relationships" r:id="rId5" action="ppaction://hlinksldjump"/>
            </a:rPr>
            <a:t>TECNICA</a:t>
          </a:r>
          <a:endParaRPr lang="en-US" dirty="0"/>
        </a:p>
      </dgm:t>
      <dgm:extLst/>
    </dgm:pt>
    <dgm:pt modelId="{1F86FBCF-F39C-442B-8DAF-861EC4276509}" type="parTrans" cxnId="{4D6754E9-8422-4D8A-8827-6F5B2CB5672D}">
      <dgm:prSet/>
      <dgm:spPr/>
      <dgm:t>
        <a:bodyPr/>
        <a:lstStyle/>
        <a:p>
          <a:endParaRPr lang="en-US"/>
        </a:p>
      </dgm:t>
    </dgm:pt>
    <dgm:pt modelId="{9C488F77-CC95-43C5-BE21-E6A69805135E}" type="sibTrans" cxnId="{4D6754E9-8422-4D8A-8827-6F5B2CB5672D}">
      <dgm:prSet/>
      <dgm:spPr>
        <a:scene3d>
          <a:camera prst="isometricOffAxis1Right"/>
          <a:lightRig rig="threePt" dir="t"/>
        </a:scene3d>
      </dgm:spPr>
      <dgm:t>
        <a:bodyPr/>
        <a:lstStyle/>
        <a:p>
          <a:r>
            <a:rPr lang="es-EC" dirty="0" smtClean="0"/>
            <a:t>TALENTO </a:t>
          </a:r>
        </a:p>
        <a:p>
          <a:r>
            <a:rPr lang="es-EC" dirty="0" smtClean="0"/>
            <a:t>HUMANO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8E3527D-A219-4750-9274-ED6C50C12A60}" type="pres">
      <dgm:prSet presAssocID="{39534A6E-BECE-4E4D-BDE0-134729AE97AA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D4C3262-A145-49B1-AC3B-02E7539B2D0E}" type="pres">
      <dgm:prSet presAssocID="{3DFED511-E7A2-4CC6-92C2-E1AB781CDABB}" presName="composite" presStyleCnt="0"/>
      <dgm:spPr/>
      <dgm:t>
        <a:bodyPr/>
        <a:lstStyle/>
        <a:p>
          <a:endParaRPr lang="en-US"/>
        </a:p>
      </dgm:t>
    </dgm:pt>
    <dgm:pt modelId="{6AD86D56-6109-4FF1-B705-2C8A78DC19B4}" type="pres">
      <dgm:prSet presAssocID="{3DFED511-E7A2-4CC6-92C2-E1AB781CDABB}" presName="Parent1" presStyleLbl="node1" presStyleIdx="0" presStyleCnt="6" custAng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1BC5-86B7-4FDC-9FFB-34CAE0DA805C}" type="pres">
      <dgm:prSet presAssocID="{3DFED511-E7A2-4CC6-92C2-E1AB781CDAB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879FC-644E-46A7-8631-86A878A12682}" type="pres">
      <dgm:prSet presAssocID="{3DFED511-E7A2-4CC6-92C2-E1AB781CDABB}" presName="BalanceSpacing" presStyleCnt="0"/>
      <dgm:spPr/>
      <dgm:t>
        <a:bodyPr/>
        <a:lstStyle/>
        <a:p>
          <a:endParaRPr lang="en-US"/>
        </a:p>
      </dgm:t>
    </dgm:pt>
    <dgm:pt modelId="{F1B9A5B4-D2B6-45C1-AD75-BC58A7E57254}" type="pres">
      <dgm:prSet presAssocID="{3DFED511-E7A2-4CC6-92C2-E1AB781CDABB}" presName="BalanceSpacing1" presStyleCnt="0"/>
      <dgm:spPr/>
      <dgm:t>
        <a:bodyPr/>
        <a:lstStyle/>
        <a:p>
          <a:endParaRPr lang="en-US"/>
        </a:p>
      </dgm:t>
    </dgm:pt>
    <dgm:pt modelId="{C45D8A9E-FADB-4799-B9C5-016BB33A2C76}" type="pres">
      <dgm:prSet presAssocID="{D0F7F260-4BD6-4173-8119-16EF48B69091}" presName="Accent1Text" presStyleLbl="node1" presStyleIdx="1" presStyleCnt="6"/>
      <dgm:spPr/>
      <dgm:t>
        <a:bodyPr/>
        <a:lstStyle/>
        <a:p>
          <a:endParaRPr lang="en-US"/>
        </a:p>
      </dgm:t>
    </dgm:pt>
    <dgm:pt modelId="{59BC459D-D82B-41C7-87AF-CDEBE6638A98}" type="pres">
      <dgm:prSet presAssocID="{D0F7F260-4BD6-4173-8119-16EF48B69091}" presName="spaceBetweenRectangles" presStyleCnt="0"/>
      <dgm:spPr/>
      <dgm:t>
        <a:bodyPr/>
        <a:lstStyle/>
        <a:p>
          <a:endParaRPr lang="en-US"/>
        </a:p>
      </dgm:t>
    </dgm:pt>
    <dgm:pt modelId="{5A605CD9-A39F-44A8-B544-15265A37D9B4}" type="pres">
      <dgm:prSet presAssocID="{8CF4D7A8-A6C6-48F7-A840-612B23901F62}" presName="composite" presStyleCnt="0"/>
      <dgm:spPr/>
      <dgm:t>
        <a:bodyPr/>
        <a:lstStyle/>
        <a:p>
          <a:endParaRPr lang="en-US"/>
        </a:p>
      </dgm:t>
    </dgm:pt>
    <dgm:pt modelId="{E739464D-A63F-43EF-8632-028A9F10D268}" type="pres">
      <dgm:prSet presAssocID="{8CF4D7A8-A6C6-48F7-A840-612B23901F6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C50B9-FE68-4BD6-86A2-276B5FA907B4}" type="pres">
      <dgm:prSet presAssocID="{8CF4D7A8-A6C6-48F7-A840-612B23901F6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C246D-3716-4381-AC6E-47575E263DE1}" type="pres">
      <dgm:prSet presAssocID="{8CF4D7A8-A6C6-48F7-A840-612B23901F62}" presName="BalanceSpacing" presStyleCnt="0"/>
      <dgm:spPr/>
      <dgm:t>
        <a:bodyPr/>
        <a:lstStyle/>
        <a:p>
          <a:endParaRPr lang="en-US"/>
        </a:p>
      </dgm:t>
    </dgm:pt>
    <dgm:pt modelId="{955C1F76-AC86-4269-97DF-FC622D018386}" type="pres">
      <dgm:prSet presAssocID="{8CF4D7A8-A6C6-48F7-A840-612B23901F62}" presName="BalanceSpacing1" presStyleCnt="0"/>
      <dgm:spPr/>
      <dgm:t>
        <a:bodyPr/>
        <a:lstStyle/>
        <a:p>
          <a:endParaRPr lang="en-US"/>
        </a:p>
      </dgm:t>
    </dgm:pt>
    <dgm:pt modelId="{799B2306-EAA2-48F4-B4DA-F545DA40A520}" type="pres">
      <dgm:prSet presAssocID="{9C488F77-CC95-43C5-BE21-E6A69805135E}" presName="Accent1Text" presStyleLbl="node1" presStyleIdx="3" presStyleCnt="6"/>
      <dgm:spPr/>
      <dgm:t>
        <a:bodyPr/>
        <a:lstStyle/>
        <a:p>
          <a:endParaRPr lang="en-US"/>
        </a:p>
      </dgm:t>
    </dgm:pt>
    <dgm:pt modelId="{345E93C2-71EE-4BAF-B943-D8FC75DD8946}" type="pres">
      <dgm:prSet presAssocID="{9C488F77-CC95-43C5-BE21-E6A69805135E}" presName="spaceBetweenRectangles" presStyleCnt="0"/>
      <dgm:spPr/>
      <dgm:t>
        <a:bodyPr/>
        <a:lstStyle/>
        <a:p>
          <a:endParaRPr lang="es-EC"/>
        </a:p>
      </dgm:t>
    </dgm:pt>
    <dgm:pt modelId="{5E159465-C048-4FE3-839A-B4A333F68385}" type="pres">
      <dgm:prSet presAssocID="{67183A67-1836-438E-B63C-3579B47DB48E}" presName="composite" presStyleCnt="0"/>
      <dgm:spPr/>
      <dgm:t>
        <a:bodyPr/>
        <a:lstStyle/>
        <a:p>
          <a:endParaRPr lang="en-US"/>
        </a:p>
      </dgm:t>
    </dgm:pt>
    <dgm:pt modelId="{75EED75C-97A1-4A62-8D26-F3820C529B54}" type="pres">
      <dgm:prSet presAssocID="{67183A67-1836-438E-B63C-3579B47DB48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FE448-E7B0-4298-8184-E2B52D0A3A4E}" type="pres">
      <dgm:prSet presAssocID="{67183A67-1836-438E-B63C-3579B47DB48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6ECF-7545-4666-81C0-A0CEB167C1CE}" type="pres">
      <dgm:prSet presAssocID="{67183A67-1836-438E-B63C-3579B47DB48E}" presName="BalanceSpacing" presStyleCnt="0"/>
      <dgm:spPr/>
      <dgm:t>
        <a:bodyPr/>
        <a:lstStyle/>
        <a:p>
          <a:endParaRPr lang="en-US"/>
        </a:p>
      </dgm:t>
    </dgm:pt>
    <dgm:pt modelId="{3D8B7803-69AB-4401-A974-C6C7BB276982}" type="pres">
      <dgm:prSet presAssocID="{67183A67-1836-438E-B63C-3579B47DB48E}" presName="BalanceSpacing1" presStyleCnt="0"/>
      <dgm:spPr/>
      <dgm:t>
        <a:bodyPr/>
        <a:lstStyle/>
        <a:p>
          <a:endParaRPr lang="en-US"/>
        </a:p>
      </dgm:t>
    </dgm:pt>
    <dgm:pt modelId="{85842E5E-D596-4082-B157-A6616D7F4FC5}" type="pres">
      <dgm:prSet presAssocID="{B6FD8470-2CA0-4CD7-9F1F-34F085D104EE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FDF0965-5B66-41B2-9FAB-B9CAC9AB8B45}" type="presOf" srcId="{8CF4D7A8-A6C6-48F7-A840-612B23901F62}" destId="{E739464D-A63F-43EF-8632-028A9F10D268}" srcOrd="0" destOrd="0" presId="urn:microsoft.com/office/officeart/2008/layout/AlternatingHexagons"/>
    <dgm:cxn modelId="{D6185A56-DD9B-4A2B-945D-8C76F7CD75F7}" type="presOf" srcId="{39534A6E-BECE-4E4D-BDE0-134729AE97AA}" destId="{68E3527D-A219-4750-9274-ED6C50C12A60}" srcOrd="0" destOrd="0" presId="urn:microsoft.com/office/officeart/2008/layout/AlternatingHexagons"/>
    <dgm:cxn modelId="{6D765266-83EE-4B26-8A3A-BFAD418325F0}" type="presOf" srcId="{B6FD8470-2CA0-4CD7-9F1F-34F085D104EE}" destId="{85842E5E-D596-4082-B157-A6616D7F4FC5}" srcOrd="0" destOrd="0" presId="urn:microsoft.com/office/officeart/2008/layout/AlternatingHexagons"/>
    <dgm:cxn modelId="{5CDB3D56-BF03-47C1-B90B-073D7FF47DAF}" type="presOf" srcId="{3DFED511-E7A2-4CC6-92C2-E1AB781CDABB}" destId="{6AD86D56-6109-4FF1-B705-2C8A78DC19B4}" srcOrd="0" destOrd="0" presId="urn:microsoft.com/office/officeart/2008/layout/AlternatingHexagons"/>
    <dgm:cxn modelId="{9E2A0BC2-7471-4A44-BEA7-FD2777984E5D}" srcId="{39534A6E-BECE-4E4D-BDE0-134729AE97AA}" destId="{3DFED511-E7A2-4CC6-92C2-E1AB781CDABB}" srcOrd="0" destOrd="0" parTransId="{13E1694D-FEFE-4AF9-B7FE-F7E8882FC0CD}" sibTransId="{D0F7F260-4BD6-4173-8119-16EF48B69091}"/>
    <dgm:cxn modelId="{4D6754E9-8422-4D8A-8827-6F5B2CB5672D}" srcId="{39534A6E-BECE-4E4D-BDE0-134729AE97AA}" destId="{8CF4D7A8-A6C6-48F7-A840-612B23901F62}" srcOrd="1" destOrd="0" parTransId="{1F86FBCF-F39C-442B-8DAF-861EC4276509}" sibTransId="{9C488F77-CC95-43C5-BE21-E6A69805135E}"/>
    <dgm:cxn modelId="{885336FC-A761-4C83-9F1E-200E89ADBD9D}" type="presOf" srcId="{D0F7F260-4BD6-4173-8119-16EF48B69091}" destId="{C45D8A9E-FADB-4799-B9C5-016BB33A2C76}" srcOrd="0" destOrd="0" presId="urn:microsoft.com/office/officeart/2008/layout/AlternatingHexagons"/>
    <dgm:cxn modelId="{1FE6C15F-8A35-431F-B099-D737519BC5E1}" type="presOf" srcId="{67183A67-1836-438E-B63C-3579B47DB48E}" destId="{75EED75C-97A1-4A62-8D26-F3820C529B54}" srcOrd="0" destOrd="0" presId="urn:microsoft.com/office/officeart/2008/layout/AlternatingHexagons"/>
    <dgm:cxn modelId="{1CFF8CAA-73B2-4010-8699-BD2D3B79DFCD}" srcId="{39534A6E-BECE-4E4D-BDE0-134729AE97AA}" destId="{67183A67-1836-438E-B63C-3579B47DB48E}" srcOrd="2" destOrd="0" parTransId="{CEE7A8AE-B183-45DC-8BF5-80A2FB670E83}" sibTransId="{B6FD8470-2CA0-4CD7-9F1F-34F085D104EE}"/>
    <dgm:cxn modelId="{DC697E55-359E-4DD3-8E4F-7079CC3979A2}" type="presOf" srcId="{9C488F77-CC95-43C5-BE21-E6A69805135E}" destId="{799B2306-EAA2-48F4-B4DA-F545DA40A520}" srcOrd="0" destOrd="0" presId="urn:microsoft.com/office/officeart/2008/layout/AlternatingHexagons"/>
    <dgm:cxn modelId="{D42CC366-891F-4694-885F-03A01E2D7AA1}" type="presParOf" srcId="{68E3527D-A219-4750-9274-ED6C50C12A60}" destId="{AD4C3262-A145-49B1-AC3B-02E7539B2D0E}" srcOrd="0" destOrd="0" presId="urn:microsoft.com/office/officeart/2008/layout/AlternatingHexagons"/>
    <dgm:cxn modelId="{45363EEF-C310-411E-9ABF-57DDA0EFBE29}" type="presParOf" srcId="{AD4C3262-A145-49B1-AC3B-02E7539B2D0E}" destId="{6AD86D56-6109-4FF1-B705-2C8A78DC19B4}" srcOrd="0" destOrd="0" presId="urn:microsoft.com/office/officeart/2008/layout/AlternatingHexagons"/>
    <dgm:cxn modelId="{8D1C64EF-98CE-4878-A02D-5CDE07F18991}" type="presParOf" srcId="{AD4C3262-A145-49B1-AC3B-02E7539B2D0E}" destId="{E8321BC5-86B7-4FDC-9FFB-34CAE0DA805C}" srcOrd="1" destOrd="0" presId="urn:microsoft.com/office/officeart/2008/layout/AlternatingHexagons"/>
    <dgm:cxn modelId="{0E97B57E-BDB2-4D9E-B943-3009BA07BE64}" type="presParOf" srcId="{AD4C3262-A145-49B1-AC3B-02E7539B2D0E}" destId="{85F879FC-644E-46A7-8631-86A878A12682}" srcOrd="2" destOrd="0" presId="urn:microsoft.com/office/officeart/2008/layout/AlternatingHexagons"/>
    <dgm:cxn modelId="{522ABF39-9149-4058-A51B-874C3B9CC8D2}" type="presParOf" srcId="{AD4C3262-A145-49B1-AC3B-02E7539B2D0E}" destId="{F1B9A5B4-D2B6-45C1-AD75-BC58A7E57254}" srcOrd="3" destOrd="0" presId="urn:microsoft.com/office/officeart/2008/layout/AlternatingHexagons"/>
    <dgm:cxn modelId="{0D5DC48F-40A6-45FC-B90D-1B71E8E09699}" type="presParOf" srcId="{AD4C3262-A145-49B1-AC3B-02E7539B2D0E}" destId="{C45D8A9E-FADB-4799-B9C5-016BB33A2C76}" srcOrd="4" destOrd="0" presId="urn:microsoft.com/office/officeart/2008/layout/AlternatingHexagons"/>
    <dgm:cxn modelId="{7E97BF6D-1D7D-452D-9808-F20BF0FF3702}" type="presParOf" srcId="{68E3527D-A219-4750-9274-ED6C50C12A60}" destId="{59BC459D-D82B-41C7-87AF-CDEBE6638A98}" srcOrd="1" destOrd="0" presId="urn:microsoft.com/office/officeart/2008/layout/AlternatingHexagons"/>
    <dgm:cxn modelId="{0AFF641E-DCC3-4FD8-9B86-A082449890CD}" type="presParOf" srcId="{68E3527D-A219-4750-9274-ED6C50C12A60}" destId="{5A605CD9-A39F-44A8-B544-15265A37D9B4}" srcOrd="2" destOrd="0" presId="urn:microsoft.com/office/officeart/2008/layout/AlternatingHexagons"/>
    <dgm:cxn modelId="{8D79A57F-6A3F-4527-8197-704F0C328573}" type="presParOf" srcId="{5A605CD9-A39F-44A8-B544-15265A37D9B4}" destId="{E739464D-A63F-43EF-8632-028A9F10D268}" srcOrd="0" destOrd="0" presId="urn:microsoft.com/office/officeart/2008/layout/AlternatingHexagons"/>
    <dgm:cxn modelId="{F53393D7-A8AD-4176-A37D-B55D9A099F44}" type="presParOf" srcId="{5A605CD9-A39F-44A8-B544-15265A37D9B4}" destId="{5B8C50B9-FE68-4BD6-86A2-276B5FA907B4}" srcOrd="1" destOrd="0" presId="urn:microsoft.com/office/officeart/2008/layout/AlternatingHexagons"/>
    <dgm:cxn modelId="{174044CE-51DB-461E-B53C-5638FAB3F844}" type="presParOf" srcId="{5A605CD9-A39F-44A8-B544-15265A37D9B4}" destId="{DF8C246D-3716-4381-AC6E-47575E263DE1}" srcOrd="2" destOrd="0" presId="urn:microsoft.com/office/officeart/2008/layout/AlternatingHexagons"/>
    <dgm:cxn modelId="{3520516C-E0AA-4A89-BE58-50F7A0E6CD87}" type="presParOf" srcId="{5A605CD9-A39F-44A8-B544-15265A37D9B4}" destId="{955C1F76-AC86-4269-97DF-FC622D018386}" srcOrd="3" destOrd="0" presId="urn:microsoft.com/office/officeart/2008/layout/AlternatingHexagons"/>
    <dgm:cxn modelId="{A8BD1F85-93F3-4BC8-A380-4DBBD9BB200F}" type="presParOf" srcId="{5A605CD9-A39F-44A8-B544-15265A37D9B4}" destId="{799B2306-EAA2-48F4-B4DA-F545DA40A520}" srcOrd="4" destOrd="0" presId="urn:microsoft.com/office/officeart/2008/layout/AlternatingHexagons"/>
    <dgm:cxn modelId="{A2EF8F30-487D-417E-9FF0-89EE470E5F93}" type="presParOf" srcId="{68E3527D-A219-4750-9274-ED6C50C12A60}" destId="{345E93C2-71EE-4BAF-B943-D8FC75DD8946}" srcOrd="3" destOrd="0" presId="urn:microsoft.com/office/officeart/2008/layout/AlternatingHexagons"/>
    <dgm:cxn modelId="{E38EE4BE-0399-42F4-9C3F-C6F376770A6E}" type="presParOf" srcId="{68E3527D-A219-4750-9274-ED6C50C12A60}" destId="{5E159465-C048-4FE3-839A-B4A333F68385}" srcOrd="4" destOrd="0" presId="urn:microsoft.com/office/officeart/2008/layout/AlternatingHexagons"/>
    <dgm:cxn modelId="{EBE158B1-6B5C-4418-A163-FF3342C8F5F0}" type="presParOf" srcId="{5E159465-C048-4FE3-839A-B4A333F68385}" destId="{75EED75C-97A1-4A62-8D26-F3820C529B54}" srcOrd="0" destOrd="0" presId="urn:microsoft.com/office/officeart/2008/layout/AlternatingHexagons"/>
    <dgm:cxn modelId="{9312D0B8-7645-489B-AA84-292D7D86544D}" type="presParOf" srcId="{5E159465-C048-4FE3-839A-B4A333F68385}" destId="{ECCFE448-E7B0-4298-8184-E2B52D0A3A4E}" srcOrd="1" destOrd="0" presId="urn:microsoft.com/office/officeart/2008/layout/AlternatingHexagons"/>
    <dgm:cxn modelId="{AB8E1CC7-DA17-43B7-9D61-4A06D3886362}" type="presParOf" srcId="{5E159465-C048-4FE3-839A-B4A333F68385}" destId="{A8D46ECF-7545-4666-81C0-A0CEB167C1CE}" srcOrd="2" destOrd="0" presId="urn:microsoft.com/office/officeart/2008/layout/AlternatingHexagons"/>
    <dgm:cxn modelId="{887D4967-1A69-4516-8EB4-5D91AF71F653}" type="presParOf" srcId="{5E159465-C048-4FE3-839A-B4A333F68385}" destId="{3D8B7803-69AB-4401-A974-C6C7BB276982}" srcOrd="3" destOrd="0" presId="urn:microsoft.com/office/officeart/2008/layout/AlternatingHexagons"/>
    <dgm:cxn modelId="{5311EAC0-2553-4F6C-B7B8-01E857E54E40}" type="presParOf" srcId="{5E159465-C048-4FE3-839A-B4A333F68385}" destId="{85842E5E-D596-4082-B157-A6616D7F4F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534A6E-BECE-4E4D-BDE0-134729AE97AA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ED511-E7A2-4CC6-92C2-E1AB781CDABB}">
      <dgm:prSet phldrT="[Texto]" custT="1"/>
      <dgm:spPr/>
      <dgm:t>
        <a:bodyPr lIns="0" tIns="0" rIns="0" bIns="0"/>
        <a:lstStyle/>
        <a:p>
          <a:r>
            <a:rPr lang="es-EC" sz="1400" dirty="0" smtClean="0"/>
            <a:t>ADMINISTRATIVO</a:t>
          </a:r>
          <a:endParaRPr lang="en-US" sz="6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E1694D-FEFE-4AF9-B7FE-F7E8882FC0CD}" type="parTrans" cxnId="{9E2A0BC2-7471-4A44-BEA7-FD2777984E5D}">
      <dgm:prSet/>
      <dgm:spPr/>
      <dgm:t>
        <a:bodyPr/>
        <a:lstStyle/>
        <a:p>
          <a:endParaRPr lang="en-US"/>
        </a:p>
      </dgm:t>
    </dgm:pt>
    <dgm:pt modelId="{D0F7F260-4BD6-4173-8119-16EF48B69091}" type="sibTrans" cxnId="{9E2A0BC2-7471-4A44-BEA7-FD2777984E5D}">
      <dgm:prSet/>
      <dgm:spPr/>
      <dgm:t>
        <a:bodyPr/>
        <a:lstStyle/>
        <a:p>
          <a:r>
            <a:rPr lang="es-EC" dirty="0" smtClean="0"/>
            <a:t>JURIDICO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7183A67-1836-438E-B63C-3579B47DB48E}">
      <dgm:prSet phldrT="[Texto]"/>
      <dgm:spPr/>
      <dgm:t>
        <a:bodyPr/>
        <a:lstStyle/>
        <a:p>
          <a:r>
            <a:rPr lang="es-EC" dirty="0" smtClean="0"/>
            <a:t>COMPRAS</a:t>
          </a:r>
        </a:p>
        <a:p>
          <a:r>
            <a:rPr lang="es-EC" dirty="0" smtClean="0"/>
            <a:t>PUBLICAS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EE7A8AE-B183-45DC-8BF5-80A2FB670E83}" type="parTrans" cxnId="{1CFF8CAA-73B2-4010-8699-BD2D3B79DFCD}">
      <dgm:prSet/>
      <dgm:spPr/>
      <dgm:t>
        <a:bodyPr/>
        <a:lstStyle/>
        <a:p>
          <a:endParaRPr lang="en-US"/>
        </a:p>
      </dgm:t>
    </dgm:pt>
    <dgm:pt modelId="{B6FD8470-2CA0-4CD7-9F1F-34F085D104EE}" type="sibTrans" cxnId="{1CFF8CAA-73B2-4010-8699-BD2D3B79DFCD}">
      <dgm:prSet/>
      <dgm:spPr/>
      <dgm:t>
        <a:bodyPr/>
        <a:lstStyle/>
        <a:p>
          <a:r>
            <a:rPr lang="es-EC" dirty="0" smtClean="0"/>
            <a:t>FINANCIERO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CF4D7A8-A6C6-48F7-A840-612B23901F62}">
      <dgm:prSet phldrT="[Texto]"/>
      <dgm:spPr/>
      <dgm:t>
        <a:bodyPr/>
        <a:lstStyle/>
        <a:p>
          <a:r>
            <a:rPr lang="es-EC" dirty="0" smtClean="0"/>
            <a:t>GERENCIA</a:t>
          </a:r>
        </a:p>
        <a:p>
          <a:r>
            <a:rPr lang="es-EC" dirty="0" smtClean="0">
              <a:hlinkClick xmlns:r="http://schemas.openxmlformats.org/officeDocument/2006/relationships" r:id="rId5" action="ppaction://hlinksldjump"/>
            </a:rPr>
            <a:t>TECNICA</a:t>
          </a:r>
          <a:endParaRPr lang="en-US" dirty="0"/>
        </a:p>
      </dgm:t>
      <dgm:extLst/>
    </dgm:pt>
    <dgm:pt modelId="{1F86FBCF-F39C-442B-8DAF-861EC4276509}" type="parTrans" cxnId="{4D6754E9-8422-4D8A-8827-6F5B2CB5672D}">
      <dgm:prSet/>
      <dgm:spPr/>
      <dgm:t>
        <a:bodyPr/>
        <a:lstStyle/>
        <a:p>
          <a:endParaRPr lang="en-US"/>
        </a:p>
      </dgm:t>
    </dgm:pt>
    <dgm:pt modelId="{9C488F77-CC95-43C5-BE21-E6A69805135E}" type="sibTrans" cxnId="{4D6754E9-8422-4D8A-8827-6F5B2CB5672D}">
      <dgm:prSet/>
      <dgm:spPr/>
      <dgm:t>
        <a:bodyPr/>
        <a:lstStyle/>
        <a:p>
          <a:r>
            <a:rPr lang="es-EC" dirty="0" smtClean="0"/>
            <a:t>TALENTO </a:t>
          </a:r>
        </a:p>
        <a:p>
          <a:r>
            <a:rPr lang="es-EC" dirty="0" smtClean="0"/>
            <a:t>HUMANO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8E3527D-A219-4750-9274-ED6C50C12A60}" type="pres">
      <dgm:prSet presAssocID="{39534A6E-BECE-4E4D-BDE0-134729AE97AA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D4C3262-A145-49B1-AC3B-02E7539B2D0E}" type="pres">
      <dgm:prSet presAssocID="{3DFED511-E7A2-4CC6-92C2-E1AB781CDABB}" presName="composite" presStyleCnt="0"/>
      <dgm:spPr/>
      <dgm:t>
        <a:bodyPr/>
        <a:lstStyle/>
        <a:p>
          <a:endParaRPr lang="en-US"/>
        </a:p>
      </dgm:t>
    </dgm:pt>
    <dgm:pt modelId="{6AD86D56-6109-4FF1-B705-2C8A78DC19B4}" type="pres">
      <dgm:prSet presAssocID="{3DFED511-E7A2-4CC6-92C2-E1AB781CDABB}" presName="Parent1" presStyleLbl="node1" presStyleIdx="0" presStyleCnt="6" custAng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1BC5-86B7-4FDC-9FFB-34CAE0DA805C}" type="pres">
      <dgm:prSet presAssocID="{3DFED511-E7A2-4CC6-92C2-E1AB781CDAB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879FC-644E-46A7-8631-86A878A12682}" type="pres">
      <dgm:prSet presAssocID="{3DFED511-E7A2-4CC6-92C2-E1AB781CDABB}" presName="BalanceSpacing" presStyleCnt="0"/>
      <dgm:spPr/>
      <dgm:t>
        <a:bodyPr/>
        <a:lstStyle/>
        <a:p>
          <a:endParaRPr lang="en-US"/>
        </a:p>
      </dgm:t>
    </dgm:pt>
    <dgm:pt modelId="{F1B9A5B4-D2B6-45C1-AD75-BC58A7E57254}" type="pres">
      <dgm:prSet presAssocID="{3DFED511-E7A2-4CC6-92C2-E1AB781CDABB}" presName="BalanceSpacing1" presStyleCnt="0"/>
      <dgm:spPr/>
      <dgm:t>
        <a:bodyPr/>
        <a:lstStyle/>
        <a:p>
          <a:endParaRPr lang="en-US"/>
        </a:p>
      </dgm:t>
    </dgm:pt>
    <dgm:pt modelId="{C45D8A9E-FADB-4799-B9C5-016BB33A2C76}" type="pres">
      <dgm:prSet presAssocID="{D0F7F260-4BD6-4173-8119-16EF48B69091}" presName="Accent1Text" presStyleLbl="node1" presStyleIdx="1" presStyleCnt="6"/>
      <dgm:spPr/>
      <dgm:t>
        <a:bodyPr/>
        <a:lstStyle/>
        <a:p>
          <a:endParaRPr lang="en-US"/>
        </a:p>
      </dgm:t>
    </dgm:pt>
    <dgm:pt modelId="{59BC459D-D82B-41C7-87AF-CDEBE6638A98}" type="pres">
      <dgm:prSet presAssocID="{D0F7F260-4BD6-4173-8119-16EF48B69091}" presName="spaceBetweenRectangles" presStyleCnt="0"/>
      <dgm:spPr/>
      <dgm:t>
        <a:bodyPr/>
        <a:lstStyle/>
        <a:p>
          <a:endParaRPr lang="en-US"/>
        </a:p>
      </dgm:t>
    </dgm:pt>
    <dgm:pt modelId="{5A605CD9-A39F-44A8-B544-15265A37D9B4}" type="pres">
      <dgm:prSet presAssocID="{8CF4D7A8-A6C6-48F7-A840-612B23901F62}" presName="composite" presStyleCnt="0"/>
      <dgm:spPr/>
      <dgm:t>
        <a:bodyPr/>
        <a:lstStyle/>
        <a:p>
          <a:endParaRPr lang="en-US"/>
        </a:p>
      </dgm:t>
    </dgm:pt>
    <dgm:pt modelId="{E739464D-A63F-43EF-8632-028A9F10D268}" type="pres">
      <dgm:prSet presAssocID="{8CF4D7A8-A6C6-48F7-A840-612B23901F6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C50B9-FE68-4BD6-86A2-276B5FA907B4}" type="pres">
      <dgm:prSet presAssocID="{8CF4D7A8-A6C6-48F7-A840-612B23901F6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C246D-3716-4381-AC6E-47575E263DE1}" type="pres">
      <dgm:prSet presAssocID="{8CF4D7A8-A6C6-48F7-A840-612B23901F62}" presName="BalanceSpacing" presStyleCnt="0"/>
      <dgm:spPr/>
      <dgm:t>
        <a:bodyPr/>
        <a:lstStyle/>
        <a:p>
          <a:endParaRPr lang="en-US"/>
        </a:p>
      </dgm:t>
    </dgm:pt>
    <dgm:pt modelId="{955C1F76-AC86-4269-97DF-FC622D018386}" type="pres">
      <dgm:prSet presAssocID="{8CF4D7A8-A6C6-48F7-A840-612B23901F62}" presName="BalanceSpacing1" presStyleCnt="0"/>
      <dgm:spPr/>
      <dgm:t>
        <a:bodyPr/>
        <a:lstStyle/>
        <a:p>
          <a:endParaRPr lang="en-US"/>
        </a:p>
      </dgm:t>
    </dgm:pt>
    <dgm:pt modelId="{799B2306-EAA2-48F4-B4DA-F545DA40A520}" type="pres">
      <dgm:prSet presAssocID="{9C488F77-CC95-43C5-BE21-E6A69805135E}" presName="Accent1Text" presStyleLbl="node1" presStyleIdx="3" presStyleCnt="6"/>
      <dgm:spPr/>
      <dgm:t>
        <a:bodyPr/>
        <a:lstStyle/>
        <a:p>
          <a:endParaRPr lang="en-US"/>
        </a:p>
      </dgm:t>
    </dgm:pt>
    <dgm:pt modelId="{345E93C2-71EE-4BAF-B943-D8FC75DD8946}" type="pres">
      <dgm:prSet presAssocID="{9C488F77-CC95-43C5-BE21-E6A69805135E}" presName="spaceBetweenRectangles" presStyleCnt="0"/>
      <dgm:spPr/>
      <dgm:t>
        <a:bodyPr/>
        <a:lstStyle/>
        <a:p>
          <a:endParaRPr lang="es-EC"/>
        </a:p>
      </dgm:t>
    </dgm:pt>
    <dgm:pt modelId="{5E159465-C048-4FE3-839A-B4A333F68385}" type="pres">
      <dgm:prSet presAssocID="{67183A67-1836-438E-B63C-3579B47DB48E}" presName="composite" presStyleCnt="0"/>
      <dgm:spPr/>
      <dgm:t>
        <a:bodyPr/>
        <a:lstStyle/>
        <a:p>
          <a:endParaRPr lang="en-US"/>
        </a:p>
      </dgm:t>
    </dgm:pt>
    <dgm:pt modelId="{75EED75C-97A1-4A62-8D26-F3820C529B54}" type="pres">
      <dgm:prSet presAssocID="{67183A67-1836-438E-B63C-3579B47DB48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FE448-E7B0-4298-8184-E2B52D0A3A4E}" type="pres">
      <dgm:prSet presAssocID="{67183A67-1836-438E-B63C-3579B47DB48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6ECF-7545-4666-81C0-A0CEB167C1CE}" type="pres">
      <dgm:prSet presAssocID="{67183A67-1836-438E-B63C-3579B47DB48E}" presName="BalanceSpacing" presStyleCnt="0"/>
      <dgm:spPr/>
      <dgm:t>
        <a:bodyPr/>
        <a:lstStyle/>
        <a:p>
          <a:endParaRPr lang="en-US"/>
        </a:p>
      </dgm:t>
    </dgm:pt>
    <dgm:pt modelId="{3D8B7803-69AB-4401-A974-C6C7BB276982}" type="pres">
      <dgm:prSet presAssocID="{67183A67-1836-438E-B63C-3579B47DB48E}" presName="BalanceSpacing1" presStyleCnt="0"/>
      <dgm:spPr/>
      <dgm:t>
        <a:bodyPr/>
        <a:lstStyle/>
        <a:p>
          <a:endParaRPr lang="en-US"/>
        </a:p>
      </dgm:t>
    </dgm:pt>
    <dgm:pt modelId="{85842E5E-D596-4082-B157-A6616D7F4FC5}" type="pres">
      <dgm:prSet presAssocID="{B6FD8470-2CA0-4CD7-9F1F-34F085D104EE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C3C00F3-9405-4095-802E-C3F1D78B787A}" type="presOf" srcId="{3DFED511-E7A2-4CC6-92C2-E1AB781CDABB}" destId="{6AD86D56-6109-4FF1-B705-2C8A78DC19B4}" srcOrd="0" destOrd="0" presId="urn:microsoft.com/office/officeart/2008/layout/AlternatingHexagons"/>
    <dgm:cxn modelId="{37297EF0-1DE3-4AED-97E0-1522CE91C374}" type="presOf" srcId="{67183A67-1836-438E-B63C-3579B47DB48E}" destId="{75EED75C-97A1-4A62-8D26-F3820C529B54}" srcOrd="0" destOrd="0" presId="urn:microsoft.com/office/officeart/2008/layout/AlternatingHexagons"/>
    <dgm:cxn modelId="{253104D4-1A87-4F87-8E44-A7EF6174AAD2}" type="presOf" srcId="{39534A6E-BECE-4E4D-BDE0-134729AE97AA}" destId="{68E3527D-A219-4750-9274-ED6C50C12A60}" srcOrd="0" destOrd="0" presId="urn:microsoft.com/office/officeart/2008/layout/AlternatingHexagons"/>
    <dgm:cxn modelId="{9E2A0BC2-7471-4A44-BEA7-FD2777984E5D}" srcId="{39534A6E-BECE-4E4D-BDE0-134729AE97AA}" destId="{3DFED511-E7A2-4CC6-92C2-E1AB781CDABB}" srcOrd="0" destOrd="0" parTransId="{13E1694D-FEFE-4AF9-B7FE-F7E8882FC0CD}" sibTransId="{D0F7F260-4BD6-4173-8119-16EF48B69091}"/>
    <dgm:cxn modelId="{D54E4838-0818-4EE0-B5ED-23EABB3D0703}" type="presOf" srcId="{D0F7F260-4BD6-4173-8119-16EF48B69091}" destId="{C45D8A9E-FADB-4799-B9C5-016BB33A2C76}" srcOrd="0" destOrd="0" presId="urn:microsoft.com/office/officeart/2008/layout/AlternatingHexagons"/>
    <dgm:cxn modelId="{C3A1799C-5CA6-4FED-8DA2-9588CC82582B}" type="presOf" srcId="{9C488F77-CC95-43C5-BE21-E6A69805135E}" destId="{799B2306-EAA2-48F4-B4DA-F545DA40A520}" srcOrd="0" destOrd="0" presId="urn:microsoft.com/office/officeart/2008/layout/AlternatingHexagons"/>
    <dgm:cxn modelId="{4D6754E9-8422-4D8A-8827-6F5B2CB5672D}" srcId="{39534A6E-BECE-4E4D-BDE0-134729AE97AA}" destId="{8CF4D7A8-A6C6-48F7-A840-612B23901F62}" srcOrd="1" destOrd="0" parTransId="{1F86FBCF-F39C-442B-8DAF-861EC4276509}" sibTransId="{9C488F77-CC95-43C5-BE21-E6A69805135E}"/>
    <dgm:cxn modelId="{C4EB33F9-DCD8-414F-A9DD-82946DD088B7}" type="presOf" srcId="{8CF4D7A8-A6C6-48F7-A840-612B23901F62}" destId="{E739464D-A63F-43EF-8632-028A9F10D268}" srcOrd="0" destOrd="0" presId="urn:microsoft.com/office/officeart/2008/layout/AlternatingHexagons"/>
    <dgm:cxn modelId="{0084FC92-8A31-4874-9D3D-981456EE7F73}" type="presOf" srcId="{B6FD8470-2CA0-4CD7-9F1F-34F085D104EE}" destId="{85842E5E-D596-4082-B157-A6616D7F4FC5}" srcOrd="0" destOrd="0" presId="urn:microsoft.com/office/officeart/2008/layout/AlternatingHexagons"/>
    <dgm:cxn modelId="{1CFF8CAA-73B2-4010-8699-BD2D3B79DFCD}" srcId="{39534A6E-BECE-4E4D-BDE0-134729AE97AA}" destId="{67183A67-1836-438E-B63C-3579B47DB48E}" srcOrd="2" destOrd="0" parTransId="{CEE7A8AE-B183-45DC-8BF5-80A2FB670E83}" sibTransId="{B6FD8470-2CA0-4CD7-9F1F-34F085D104EE}"/>
    <dgm:cxn modelId="{B0A5ACB6-737B-4761-B0CA-07198B1A5034}" type="presParOf" srcId="{68E3527D-A219-4750-9274-ED6C50C12A60}" destId="{AD4C3262-A145-49B1-AC3B-02E7539B2D0E}" srcOrd="0" destOrd="0" presId="urn:microsoft.com/office/officeart/2008/layout/AlternatingHexagons"/>
    <dgm:cxn modelId="{E76482F8-BE3F-4CF7-B930-B13A3D0F139A}" type="presParOf" srcId="{AD4C3262-A145-49B1-AC3B-02E7539B2D0E}" destId="{6AD86D56-6109-4FF1-B705-2C8A78DC19B4}" srcOrd="0" destOrd="0" presId="urn:microsoft.com/office/officeart/2008/layout/AlternatingHexagons"/>
    <dgm:cxn modelId="{B29A5B0C-81C1-4A71-A083-CFDB22C4CAF5}" type="presParOf" srcId="{AD4C3262-A145-49B1-AC3B-02E7539B2D0E}" destId="{E8321BC5-86B7-4FDC-9FFB-34CAE0DA805C}" srcOrd="1" destOrd="0" presId="urn:microsoft.com/office/officeart/2008/layout/AlternatingHexagons"/>
    <dgm:cxn modelId="{8CE84B05-A829-400B-B3DE-8FF4E013723E}" type="presParOf" srcId="{AD4C3262-A145-49B1-AC3B-02E7539B2D0E}" destId="{85F879FC-644E-46A7-8631-86A878A12682}" srcOrd="2" destOrd="0" presId="urn:microsoft.com/office/officeart/2008/layout/AlternatingHexagons"/>
    <dgm:cxn modelId="{C4545AA5-B839-4E9C-9E87-1355B4CE4A3A}" type="presParOf" srcId="{AD4C3262-A145-49B1-AC3B-02E7539B2D0E}" destId="{F1B9A5B4-D2B6-45C1-AD75-BC58A7E57254}" srcOrd="3" destOrd="0" presId="urn:microsoft.com/office/officeart/2008/layout/AlternatingHexagons"/>
    <dgm:cxn modelId="{1F6E40D1-E538-47A7-B59D-0A05449E4CE6}" type="presParOf" srcId="{AD4C3262-A145-49B1-AC3B-02E7539B2D0E}" destId="{C45D8A9E-FADB-4799-B9C5-016BB33A2C76}" srcOrd="4" destOrd="0" presId="urn:microsoft.com/office/officeart/2008/layout/AlternatingHexagons"/>
    <dgm:cxn modelId="{F10FEDC7-2C05-4200-B29C-BF222641E588}" type="presParOf" srcId="{68E3527D-A219-4750-9274-ED6C50C12A60}" destId="{59BC459D-D82B-41C7-87AF-CDEBE6638A98}" srcOrd="1" destOrd="0" presId="urn:microsoft.com/office/officeart/2008/layout/AlternatingHexagons"/>
    <dgm:cxn modelId="{B7F601F8-E8E5-4A24-9EB3-1099AF73C3E1}" type="presParOf" srcId="{68E3527D-A219-4750-9274-ED6C50C12A60}" destId="{5A605CD9-A39F-44A8-B544-15265A37D9B4}" srcOrd="2" destOrd="0" presId="urn:microsoft.com/office/officeart/2008/layout/AlternatingHexagons"/>
    <dgm:cxn modelId="{C1636733-C4A1-4E4E-A4F0-82E0838B0635}" type="presParOf" srcId="{5A605CD9-A39F-44A8-B544-15265A37D9B4}" destId="{E739464D-A63F-43EF-8632-028A9F10D268}" srcOrd="0" destOrd="0" presId="urn:microsoft.com/office/officeart/2008/layout/AlternatingHexagons"/>
    <dgm:cxn modelId="{484539E5-CF72-4B42-93B7-A1FCE7624FA0}" type="presParOf" srcId="{5A605CD9-A39F-44A8-B544-15265A37D9B4}" destId="{5B8C50B9-FE68-4BD6-86A2-276B5FA907B4}" srcOrd="1" destOrd="0" presId="urn:microsoft.com/office/officeart/2008/layout/AlternatingHexagons"/>
    <dgm:cxn modelId="{135C7266-BF63-40F5-BDCD-773C194BBCC6}" type="presParOf" srcId="{5A605CD9-A39F-44A8-B544-15265A37D9B4}" destId="{DF8C246D-3716-4381-AC6E-47575E263DE1}" srcOrd="2" destOrd="0" presId="urn:microsoft.com/office/officeart/2008/layout/AlternatingHexagons"/>
    <dgm:cxn modelId="{857109A8-ECB7-408A-AAFF-4951828057C1}" type="presParOf" srcId="{5A605CD9-A39F-44A8-B544-15265A37D9B4}" destId="{955C1F76-AC86-4269-97DF-FC622D018386}" srcOrd="3" destOrd="0" presId="urn:microsoft.com/office/officeart/2008/layout/AlternatingHexagons"/>
    <dgm:cxn modelId="{0B5749FA-32DE-4B2C-8E0A-07351C605A57}" type="presParOf" srcId="{5A605CD9-A39F-44A8-B544-15265A37D9B4}" destId="{799B2306-EAA2-48F4-B4DA-F545DA40A520}" srcOrd="4" destOrd="0" presId="urn:microsoft.com/office/officeart/2008/layout/AlternatingHexagons"/>
    <dgm:cxn modelId="{C66BEF6E-1473-44C2-B13E-D57264453996}" type="presParOf" srcId="{68E3527D-A219-4750-9274-ED6C50C12A60}" destId="{345E93C2-71EE-4BAF-B943-D8FC75DD8946}" srcOrd="3" destOrd="0" presId="urn:microsoft.com/office/officeart/2008/layout/AlternatingHexagons"/>
    <dgm:cxn modelId="{9000F695-A36D-422F-BC36-3D79BDDBC694}" type="presParOf" srcId="{68E3527D-A219-4750-9274-ED6C50C12A60}" destId="{5E159465-C048-4FE3-839A-B4A333F68385}" srcOrd="4" destOrd="0" presId="urn:microsoft.com/office/officeart/2008/layout/AlternatingHexagons"/>
    <dgm:cxn modelId="{B638381B-4BF8-4CCD-8CA3-5CF3C4AE81A3}" type="presParOf" srcId="{5E159465-C048-4FE3-839A-B4A333F68385}" destId="{75EED75C-97A1-4A62-8D26-F3820C529B54}" srcOrd="0" destOrd="0" presId="urn:microsoft.com/office/officeart/2008/layout/AlternatingHexagons"/>
    <dgm:cxn modelId="{6BC79A72-D429-424B-99C3-9899E47DA8BD}" type="presParOf" srcId="{5E159465-C048-4FE3-839A-B4A333F68385}" destId="{ECCFE448-E7B0-4298-8184-E2B52D0A3A4E}" srcOrd="1" destOrd="0" presId="urn:microsoft.com/office/officeart/2008/layout/AlternatingHexagons"/>
    <dgm:cxn modelId="{7D801B5D-90DA-405F-806D-A08C2A2640AA}" type="presParOf" srcId="{5E159465-C048-4FE3-839A-B4A333F68385}" destId="{A8D46ECF-7545-4666-81C0-A0CEB167C1CE}" srcOrd="2" destOrd="0" presId="urn:microsoft.com/office/officeart/2008/layout/AlternatingHexagons"/>
    <dgm:cxn modelId="{06AE3693-DDA8-4743-9532-891C6D908FB3}" type="presParOf" srcId="{5E159465-C048-4FE3-839A-B4A333F68385}" destId="{3D8B7803-69AB-4401-A974-C6C7BB276982}" srcOrd="3" destOrd="0" presId="urn:microsoft.com/office/officeart/2008/layout/AlternatingHexagons"/>
    <dgm:cxn modelId="{AC232866-EAD3-4CF0-99C1-2622EB5E6EBA}" type="presParOf" srcId="{5E159465-C048-4FE3-839A-B4A333F68385}" destId="{85842E5E-D596-4082-B157-A6616D7F4F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E9C1DA-9789-48A2-A2F2-8ACAE2CBCD8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C2E2F0-DB06-439B-8CE2-08BBE27918D0}">
      <dgm:prSet custT="1"/>
      <dgm:spPr/>
      <dgm:t>
        <a:bodyPr/>
        <a:lstStyle/>
        <a:p>
          <a:pPr algn="ctr" rtl="0"/>
          <a:r>
            <a:rPr lang="es-ES" sz="2800" b="1" dirty="0" smtClean="0"/>
            <a:t>ASESORIA JURIDICA.</a:t>
          </a:r>
          <a:endParaRPr lang="en-US" sz="2800" b="1" dirty="0"/>
        </a:p>
      </dgm:t>
    </dgm:pt>
    <dgm:pt modelId="{E38CABAD-2524-4C05-AD3C-34433C5E621E}" type="parTrans" cxnId="{50558646-AE5D-4CD2-8992-B85D037C36AD}">
      <dgm:prSet/>
      <dgm:spPr/>
      <dgm:t>
        <a:bodyPr/>
        <a:lstStyle/>
        <a:p>
          <a:endParaRPr lang="en-US"/>
        </a:p>
      </dgm:t>
    </dgm:pt>
    <dgm:pt modelId="{7E5C12F5-E22D-4B0D-B0F8-F3F4AE7C9294}" type="sibTrans" cxnId="{50558646-AE5D-4CD2-8992-B85D037C36AD}">
      <dgm:prSet/>
      <dgm:spPr/>
      <dgm:t>
        <a:bodyPr/>
        <a:lstStyle/>
        <a:p>
          <a:endParaRPr lang="en-US"/>
        </a:p>
      </dgm:t>
    </dgm:pt>
    <dgm:pt modelId="{FA94F574-637F-4ECB-B153-8E0DFC94BDBF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12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Contratos Ocasionales</a:t>
          </a:r>
          <a:r>
            <a:rPr lang="es-EC" sz="2400" dirty="0" smtClean="0">
              <a:latin typeface="Arial Narrow" panose="020B0606020202030204" pitchFamily="34" charset="0"/>
            </a:rPr>
            <a:t>, 22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2" action="ppaction://hlinkfile"/>
            </a:rPr>
            <a:t>Contratos eventuales</a:t>
          </a:r>
          <a:r>
            <a:rPr lang="es-EC" sz="2400" dirty="0" smtClean="0">
              <a:latin typeface="Arial Narrow" panose="020B0606020202030204" pitchFamily="34" charset="0"/>
            </a:rPr>
            <a:t>.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CFCBA1B2-80E0-4D7E-981F-F78C07C6427F}" type="parTrans" cxnId="{0C0FD95F-9783-44DF-A007-FBEC17839D7B}">
      <dgm:prSet/>
      <dgm:spPr/>
      <dgm:t>
        <a:bodyPr/>
        <a:lstStyle/>
        <a:p>
          <a:endParaRPr lang="en-US"/>
        </a:p>
      </dgm:t>
    </dgm:pt>
    <dgm:pt modelId="{0B80A60A-22E9-44A0-ABF1-0BB8D250F89F}" type="sibTrans" cxnId="{0C0FD95F-9783-44DF-A007-FBEC17839D7B}">
      <dgm:prSet/>
      <dgm:spPr/>
      <dgm:t>
        <a:bodyPr/>
        <a:lstStyle/>
        <a:p>
          <a:endParaRPr lang="en-US"/>
        </a:p>
      </dgm:t>
    </dgm:pt>
    <dgm:pt modelId="{18405763-8B8D-4C5F-B1FF-9A794F72B253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45 </a:t>
          </a:r>
          <a:r>
            <a:rPr lang="es-EC" sz="2400" noProof="0" dirty="0" smtClean="0">
              <a:latin typeface="Arial Narrow" panose="020B0606020202030204" pitchFamily="34" charset="0"/>
              <a:hlinkClick xmlns:r="http://schemas.openxmlformats.org/officeDocument/2006/relationships" r:id="rId3" action="ppaction://hlinkfile"/>
            </a:rPr>
            <a:t>Convenios</a:t>
          </a:r>
          <a:r>
            <a:rPr lang="es-EC" sz="2400" dirty="0" smtClean="0">
              <a:latin typeface="Arial Narrow" panose="020B0606020202030204" pitchFamily="34" charset="0"/>
            </a:rPr>
            <a:t> de </a:t>
          </a:r>
          <a:r>
            <a:rPr lang="es-EC" sz="2400" noProof="0" dirty="0" smtClean="0">
              <a:latin typeface="Arial Narrow" panose="020B0606020202030204" pitchFamily="34" charset="0"/>
            </a:rPr>
            <a:t>Cooperación</a:t>
          </a:r>
          <a:r>
            <a:rPr lang="es-EC" sz="2400" dirty="0" smtClean="0">
              <a:latin typeface="Arial Narrow" panose="020B0606020202030204" pitchFamily="34" charset="0"/>
            </a:rPr>
            <a:t>.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E43DAD38-5D9F-455F-BDB3-7A697D18B7B0}" type="parTrans" cxnId="{D9BAC7EA-F1E4-44DD-B586-6DC57989DC77}">
      <dgm:prSet/>
      <dgm:spPr/>
      <dgm:t>
        <a:bodyPr/>
        <a:lstStyle/>
        <a:p>
          <a:endParaRPr lang="es-EC"/>
        </a:p>
      </dgm:t>
    </dgm:pt>
    <dgm:pt modelId="{4537E426-8893-4B80-9E9C-288B27B5B9AC}" type="sibTrans" cxnId="{D9BAC7EA-F1E4-44DD-B586-6DC57989DC77}">
      <dgm:prSet/>
      <dgm:spPr/>
      <dgm:t>
        <a:bodyPr/>
        <a:lstStyle/>
        <a:p>
          <a:endParaRPr lang="es-EC"/>
        </a:p>
      </dgm:t>
    </dgm:pt>
    <dgm:pt modelId="{46495E25-4FC0-41AA-A2EA-17A73A89EC95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82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4" action="ppaction://hlinkfile"/>
            </a:rPr>
            <a:t>Criterios</a:t>
          </a:r>
          <a:r>
            <a:rPr lang="es-EC" sz="2400" dirty="0" smtClean="0">
              <a:latin typeface="Arial Narrow" panose="020B0606020202030204" pitchFamily="34" charset="0"/>
            </a:rPr>
            <a:t> Jurídicos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5175A1F5-7AA6-46DB-8F9D-E050128F5BAC}" type="parTrans" cxnId="{E38695CE-915F-42AA-8E8E-0BC086E55836}">
      <dgm:prSet/>
      <dgm:spPr/>
      <dgm:t>
        <a:bodyPr/>
        <a:lstStyle/>
        <a:p>
          <a:endParaRPr lang="es-EC"/>
        </a:p>
      </dgm:t>
    </dgm:pt>
    <dgm:pt modelId="{60932204-929D-4764-A1FE-380A1C033890}" type="sibTrans" cxnId="{E38695CE-915F-42AA-8E8E-0BC086E55836}">
      <dgm:prSet/>
      <dgm:spPr/>
      <dgm:t>
        <a:bodyPr/>
        <a:lstStyle/>
        <a:p>
          <a:endParaRPr lang="es-EC"/>
        </a:p>
      </dgm:t>
    </dgm:pt>
    <dgm:pt modelId="{575F231F-2CD5-42DE-947C-AEA6F025C952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3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5" action="ppaction://hlinkfile"/>
            </a:rPr>
            <a:t>Contratos</a:t>
          </a:r>
          <a:r>
            <a:rPr lang="es-EC" sz="2400" dirty="0" smtClean="0">
              <a:latin typeface="Arial Narrow" panose="020B0606020202030204" pitchFamily="34" charset="0"/>
            </a:rPr>
            <a:t> de Transferencia de Dominio.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585FF871-92A9-4AED-B61D-2D0303B89FC4}" type="parTrans" cxnId="{CA94A993-69B2-4520-90D6-A62BDFDA8C5C}">
      <dgm:prSet/>
      <dgm:spPr/>
      <dgm:t>
        <a:bodyPr/>
        <a:lstStyle/>
        <a:p>
          <a:endParaRPr lang="es-EC"/>
        </a:p>
      </dgm:t>
    </dgm:pt>
    <dgm:pt modelId="{5BFA4A5D-DA59-4253-9FD7-195FD7518848}" type="sibTrans" cxnId="{CA94A993-69B2-4520-90D6-A62BDFDA8C5C}">
      <dgm:prSet/>
      <dgm:spPr/>
      <dgm:t>
        <a:bodyPr/>
        <a:lstStyle/>
        <a:p>
          <a:endParaRPr lang="es-EC"/>
        </a:p>
      </dgm:t>
    </dgm:pt>
    <dgm:pt modelId="{EAE18E42-42D7-4A95-8FC7-C978CF4156AF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49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6" action="ppaction://hlinkfile"/>
            </a:rPr>
            <a:t>Contratos</a:t>
          </a:r>
          <a:r>
            <a:rPr lang="es-EC" sz="2400" dirty="0" smtClean="0">
              <a:latin typeface="Arial Narrow" panose="020B0606020202030204" pitchFamily="34" charset="0"/>
            </a:rPr>
            <a:t> de arriendo.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FBA30214-48AF-476B-B1D0-EB98B58E5459}" type="parTrans" cxnId="{BAF83D09-0EB1-4821-B005-B7A49685EDE8}">
      <dgm:prSet/>
      <dgm:spPr/>
      <dgm:t>
        <a:bodyPr/>
        <a:lstStyle/>
        <a:p>
          <a:endParaRPr lang="es-EC"/>
        </a:p>
      </dgm:t>
    </dgm:pt>
    <dgm:pt modelId="{FF8820DB-CFDB-444C-89B6-9BA48BB6BE38}" type="sibTrans" cxnId="{BAF83D09-0EB1-4821-B005-B7A49685EDE8}">
      <dgm:prSet/>
      <dgm:spPr/>
      <dgm:t>
        <a:bodyPr/>
        <a:lstStyle/>
        <a:p>
          <a:endParaRPr lang="es-EC"/>
        </a:p>
      </dgm:t>
    </dgm:pt>
    <dgm:pt modelId="{C2C55A14-F4C0-40F9-A8AD-3979BAAE75F4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8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7" action="ppaction://hlinkfile"/>
            </a:rPr>
            <a:t>Resoluciones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ADE858DE-E9F1-483E-9D87-75A0D42A3C11}" type="parTrans" cxnId="{1FBE9E00-DBBC-499F-8422-BF8955558EB9}">
      <dgm:prSet/>
      <dgm:spPr/>
      <dgm:t>
        <a:bodyPr/>
        <a:lstStyle/>
        <a:p>
          <a:endParaRPr lang="es-EC"/>
        </a:p>
      </dgm:t>
    </dgm:pt>
    <dgm:pt modelId="{36CA0654-6484-49E2-9381-491D4A5E37B1}" type="sibTrans" cxnId="{1FBE9E00-DBBC-499F-8422-BF8955558EB9}">
      <dgm:prSet/>
      <dgm:spPr/>
      <dgm:t>
        <a:bodyPr/>
        <a:lstStyle/>
        <a:p>
          <a:endParaRPr lang="es-EC"/>
        </a:p>
      </dgm:t>
    </dgm:pt>
    <dgm:pt modelId="{E748A974-C3CF-4867-A770-D6614F578B50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2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8" action="ppaction://hlinkfile"/>
            </a:rPr>
            <a:t>Convenios</a:t>
          </a:r>
          <a:r>
            <a:rPr lang="es-EC" sz="2400" dirty="0" smtClean="0">
              <a:latin typeface="Arial Narrow" panose="020B0606020202030204" pitchFamily="34" charset="0"/>
            </a:rPr>
            <a:t> de entrega de materiales.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454E4BBD-FEEA-4378-AAFA-F403EBF54316}" type="parTrans" cxnId="{6D798C71-89AA-4B4D-80CB-42821A900067}">
      <dgm:prSet/>
      <dgm:spPr/>
      <dgm:t>
        <a:bodyPr/>
        <a:lstStyle/>
        <a:p>
          <a:endParaRPr lang="es-EC"/>
        </a:p>
      </dgm:t>
    </dgm:pt>
    <dgm:pt modelId="{D18175AC-AD9C-4496-AF76-62DC507B0E93}" type="sibTrans" cxnId="{6D798C71-89AA-4B4D-80CB-42821A900067}">
      <dgm:prSet/>
      <dgm:spPr/>
      <dgm:t>
        <a:bodyPr/>
        <a:lstStyle/>
        <a:p>
          <a:endParaRPr lang="es-EC"/>
        </a:p>
      </dgm:t>
    </dgm:pt>
    <dgm:pt modelId="{85786AD9-D0CE-4533-BBB6-5BC3F070A5D8}">
      <dgm:prSet custT="1"/>
      <dgm:spPr/>
      <dgm:t>
        <a:bodyPr/>
        <a:lstStyle/>
        <a:p>
          <a:pPr rtl="0"/>
          <a:r>
            <a:rPr lang="es-EC" sz="2400" dirty="0" smtClean="0">
              <a:latin typeface="Arial Narrow" panose="020B0606020202030204" pitchFamily="34" charset="0"/>
            </a:rPr>
            <a:t>20 </a:t>
          </a:r>
          <a:r>
            <a:rPr lang="es-EC" sz="2400" dirty="0" smtClean="0">
              <a:latin typeface="Arial Narrow" panose="020B0606020202030204" pitchFamily="34" charset="0"/>
              <a:hlinkClick xmlns:r="http://schemas.openxmlformats.org/officeDocument/2006/relationships" r:id="rId9" action="ppaction://hlinkfile"/>
            </a:rPr>
            <a:t>Contratos</a:t>
          </a:r>
          <a:r>
            <a:rPr lang="es-EC" sz="2400" dirty="0" smtClean="0">
              <a:latin typeface="Arial Narrow" panose="020B0606020202030204" pitchFamily="34" charset="0"/>
            </a:rPr>
            <a:t> de obra Pública.</a:t>
          </a:r>
          <a:endParaRPr lang="es-EC" sz="2400" dirty="0">
            <a:latin typeface="Arial Narrow" panose="020B0606020202030204" pitchFamily="34" charset="0"/>
          </a:endParaRPr>
        </a:p>
      </dgm:t>
    </dgm:pt>
    <dgm:pt modelId="{84C3CA10-273B-43BD-A666-21A33D83424C}" type="parTrans" cxnId="{90256648-D3E0-40C4-A4FE-C8CCF4B7C0B5}">
      <dgm:prSet/>
      <dgm:spPr/>
      <dgm:t>
        <a:bodyPr/>
        <a:lstStyle/>
        <a:p>
          <a:endParaRPr lang="es-EC"/>
        </a:p>
      </dgm:t>
    </dgm:pt>
    <dgm:pt modelId="{ED0D9FF2-B0C6-4E62-936E-8B8DBA9A43AB}" type="sibTrans" cxnId="{90256648-D3E0-40C4-A4FE-C8CCF4B7C0B5}">
      <dgm:prSet/>
      <dgm:spPr/>
      <dgm:t>
        <a:bodyPr/>
        <a:lstStyle/>
        <a:p>
          <a:endParaRPr lang="es-EC"/>
        </a:p>
      </dgm:t>
    </dgm:pt>
    <dgm:pt modelId="{4CF2B4AA-7242-4BD2-AE28-4DF283F3C065}" type="pres">
      <dgm:prSet presAssocID="{2CE9C1DA-9789-48A2-A2F2-8ACAE2CBC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0FE02E-ACC4-4FEE-A2C6-114AEAED2A21}" type="pres">
      <dgm:prSet presAssocID="{82C2E2F0-DB06-439B-8CE2-08BBE27918D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20833-7341-4854-A998-25FC7836830B}" type="pres">
      <dgm:prSet presAssocID="{7E5C12F5-E22D-4B0D-B0F8-F3F4AE7C9294}" presName="spacer" presStyleCnt="0"/>
      <dgm:spPr/>
      <dgm:t>
        <a:bodyPr/>
        <a:lstStyle/>
        <a:p>
          <a:endParaRPr lang="es-EC"/>
        </a:p>
      </dgm:t>
    </dgm:pt>
    <dgm:pt modelId="{0DC7A1C0-FEAE-4CB4-9B02-C4495E8FF2D1}" type="pres">
      <dgm:prSet presAssocID="{FA94F574-637F-4ECB-B153-8E0DFC94BDB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AA0D13-6FB6-4C45-A456-993CEBB5346E}" type="pres">
      <dgm:prSet presAssocID="{0B80A60A-22E9-44A0-ABF1-0BB8D250F89F}" presName="spacer" presStyleCnt="0"/>
      <dgm:spPr/>
      <dgm:t>
        <a:bodyPr/>
        <a:lstStyle/>
        <a:p>
          <a:endParaRPr lang="es-EC"/>
        </a:p>
      </dgm:t>
    </dgm:pt>
    <dgm:pt modelId="{DE71FF84-604A-4336-9D99-E8FA88D7582A}" type="pres">
      <dgm:prSet presAssocID="{EAE18E42-42D7-4A95-8FC7-C978CF4156AF}" presName="parentText" presStyleLbl="node1" presStyleIdx="2" presStyleCnt="9" custLinFactNeighborY="2606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08C158-E265-4F06-B926-3F7237B95DA3}" type="pres">
      <dgm:prSet presAssocID="{FF8820DB-CFDB-444C-89B6-9BA48BB6BE38}" presName="spacer" presStyleCnt="0"/>
      <dgm:spPr/>
      <dgm:t>
        <a:bodyPr/>
        <a:lstStyle/>
        <a:p>
          <a:endParaRPr lang="es-EC"/>
        </a:p>
      </dgm:t>
    </dgm:pt>
    <dgm:pt modelId="{5FC3CE89-DFB6-4EEB-9C35-F337C2AA36FB}" type="pres">
      <dgm:prSet presAssocID="{18405763-8B8D-4C5F-B1FF-9A794F72B253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82CACC-1821-44D5-83DB-0EDC2DBCDADA}" type="pres">
      <dgm:prSet presAssocID="{4537E426-8893-4B80-9E9C-288B27B5B9AC}" presName="spacer" presStyleCnt="0"/>
      <dgm:spPr/>
      <dgm:t>
        <a:bodyPr/>
        <a:lstStyle/>
        <a:p>
          <a:endParaRPr lang="es-EC"/>
        </a:p>
      </dgm:t>
    </dgm:pt>
    <dgm:pt modelId="{7C76A205-5B2D-4063-A0A4-1498A85F734C}" type="pres">
      <dgm:prSet presAssocID="{46495E25-4FC0-41AA-A2EA-17A73A89EC9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F59104-AC96-4F83-B88E-1B628A9D2A3F}" type="pres">
      <dgm:prSet presAssocID="{60932204-929D-4764-A1FE-380A1C033890}" presName="spacer" presStyleCnt="0"/>
      <dgm:spPr/>
      <dgm:t>
        <a:bodyPr/>
        <a:lstStyle/>
        <a:p>
          <a:endParaRPr lang="es-EC"/>
        </a:p>
      </dgm:t>
    </dgm:pt>
    <dgm:pt modelId="{0DFF9B24-79FB-4D4D-9BE2-B5B9D4B3174E}" type="pres">
      <dgm:prSet presAssocID="{C2C55A14-F4C0-40F9-A8AD-3979BAAE75F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73D699-DE27-4584-AA7E-2B3871099192}" type="pres">
      <dgm:prSet presAssocID="{36CA0654-6484-49E2-9381-491D4A5E37B1}" presName="spacer" presStyleCnt="0"/>
      <dgm:spPr/>
      <dgm:t>
        <a:bodyPr/>
        <a:lstStyle/>
        <a:p>
          <a:endParaRPr lang="es-EC"/>
        </a:p>
      </dgm:t>
    </dgm:pt>
    <dgm:pt modelId="{32CC6864-862C-4A93-963F-C4ADBE3D821D}" type="pres">
      <dgm:prSet presAssocID="{575F231F-2CD5-42DE-947C-AEA6F025C95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0CFF5D-ADF8-4386-B402-915F8BAA3642}" type="pres">
      <dgm:prSet presAssocID="{5BFA4A5D-DA59-4253-9FD7-195FD7518848}" presName="spacer" presStyleCnt="0"/>
      <dgm:spPr/>
      <dgm:t>
        <a:bodyPr/>
        <a:lstStyle/>
        <a:p>
          <a:endParaRPr lang="es-EC"/>
        </a:p>
      </dgm:t>
    </dgm:pt>
    <dgm:pt modelId="{9AAA81B6-6D5B-4457-B15E-D4EEE19D20D0}" type="pres">
      <dgm:prSet presAssocID="{E748A974-C3CF-4867-A770-D6614F578B5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0750A3-A6B8-4035-B34E-6074CDFE614F}" type="pres">
      <dgm:prSet presAssocID="{D18175AC-AD9C-4496-AF76-62DC507B0E93}" presName="spacer" presStyleCnt="0"/>
      <dgm:spPr/>
      <dgm:t>
        <a:bodyPr/>
        <a:lstStyle/>
        <a:p>
          <a:endParaRPr lang="es-EC"/>
        </a:p>
      </dgm:t>
    </dgm:pt>
    <dgm:pt modelId="{92E61F50-4864-4528-9E2E-D259F09E9237}" type="pres">
      <dgm:prSet presAssocID="{85786AD9-D0CE-4533-BBB6-5BC3F070A5D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260C1F-3F47-4BA7-8AD5-6190940A6FD2}" type="presOf" srcId="{85786AD9-D0CE-4533-BBB6-5BC3F070A5D8}" destId="{92E61F50-4864-4528-9E2E-D259F09E9237}" srcOrd="0" destOrd="0" presId="urn:microsoft.com/office/officeart/2005/8/layout/vList2"/>
    <dgm:cxn modelId="{6D798C71-89AA-4B4D-80CB-42821A900067}" srcId="{2CE9C1DA-9789-48A2-A2F2-8ACAE2CBCD84}" destId="{E748A974-C3CF-4867-A770-D6614F578B50}" srcOrd="7" destOrd="0" parTransId="{454E4BBD-FEEA-4378-AAFA-F403EBF54316}" sibTransId="{D18175AC-AD9C-4496-AF76-62DC507B0E93}"/>
    <dgm:cxn modelId="{E38695CE-915F-42AA-8E8E-0BC086E55836}" srcId="{2CE9C1DA-9789-48A2-A2F2-8ACAE2CBCD84}" destId="{46495E25-4FC0-41AA-A2EA-17A73A89EC95}" srcOrd="4" destOrd="0" parTransId="{5175A1F5-7AA6-46DB-8F9D-E050128F5BAC}" sibTransId="{60932204-929D-4764-A1FE-380A1C033890}"/>
    <dgm:cxn modelId="{D9BAC7EA-F1E4-44DD-B586-6DC57989DC77}" srcId="{2CE9C1DA-9789-48A2-A2F2-8ACAE2CBCD84}" destId="{18405763-8B8D-4C5F-B1FF-9A794F72B253}" srcOrd="3" destOrd="0" parTransId="{E43DAD38-5D9F-455F-BDB3-7A697D18B7B0}" sibTransId="{4537E426-8893-4B80-9E9C-288B27B5B9AC}"/>
    <dgm:cxn modelId="{0C0FD95F-9783-44DF-A007-FBEC17839D7B}" srcId="{2CE9C1DA-9789-48A2-A2F2-8ACAE2CBCD84}" destId="{FA94F574-637F-4ECB-B153-8E0DFC94BDBF}" srcOrd="1" destOrd="0" parTransId="{CFCBA1B2-80E0-4D7E-981F-F78C07C6427F}" sibTransId="{0B80A60A-22E9-44A0-ABF1-0BB8D250F89F}"/>
    <dgm:cxn modelId="{397E927F-03C2-4CF3-907A-06A4284FA3EF}" type="presOf" srcId="{E748A974-C3CF-4867-A770-D6614F578B50}" destId="{9AAA81B6-6D5B-4457-B15E-D4EEE19D20D0}" srcOrd="0" destOrd="0" presId="urn:microsoft.com/office/officeart/2005/8/layout/vList2"/>
    <dgm:cxn modelId="{01D6E893-CBE2-4ABF-A8DB-86D7C3CC18A4}" type="presOf" srcId="{EAE18E42-42D7-4A95-8FC7-C978CF4156AF}" destId="{DE71FF84-604A-4336-9D99-E8FA88D7582A}" srcOrd="0" destOrd="0" presId="urn:microsoft.com/office/officeart/2005/8/layout/vList2"/>
    <dgm:cxn modelId="{B60BD9B9-61D6-49E9-A7D8-1E7B728CC374}" type="presOf" srcId="{FA94F574-637F-4ECB-B153-8E0DFC94BDBF}" destId="{0DC7A1C0-FEAE-4CB4-9B02-C4495E8FF2D1}" srcOrd="0" destOrd="0" presId="urn:microsoft.com/office/officeart/2005/8/layout/vList2"/>
    <dgm:cxn modelId="{50558646-AE5D-4CD2-8992-B85D037C36AD}" srcId="{2CE9C1DA-9789-48A2-A2F2-8ACAE2CBCD84}" destId="{82C2E2F0-DB06-439B-8CE2-08BBE27918D0}" srcOrd="0" destOrd="0" parTransId="{E38CABAD-2524-4C05-AD3C-34433C5E621E}" sibTransId="{7E5C12F5-E22D-4B0D-B0F8-F3F4AE7C9294}"/>
    <dgm:cxn modelId="{179E67A3-0F1D-40AF-AC7F-2ADD35387368}" type="presOf" srcId="{2CE9C1DA-9789-48A2-A2F2-8ACAE2CBCD84}" destId="{4CF2B4AA-7242-4BD2-AE28-4DF283F3C065}" srcOrd="0" destOrd="0" presId="urn:microsoft.com/office/officeart/2005/8/layout/vList2"/>
    <dgm:cxn modelId="{D9B45EBF-CB87-4664-B738-DEDFAB80CC34}" type="presOf" srcId="{46495E25-4FC0-41AA-A2EA-17A73A89EC95}" destId="{7C76A205-5B2D-4063-A0A4-1498A85F734C}" srcOrd="0" destOrd="0" presId="urn:microsoft.com/office/officeart/2005/8/layout/vList2"/>
    <dgm:cxn modelId="{1FBE9E00-DBBC-499F-8422-BF8955558EB9}" srcId="{2CE9C1DA-9789-48A2-A2F2-8ACAE2CBCD84}" destId="{C2C55A14-F4C0-40F9-A8AD-3979BAAE75F4}" srcOrd="5" destOrd="0" parTransId="{ADE858DE-E9F1-483E-9D87-75A0D42A3C11}" sibTransId="{36CA0654-6484-49E2-9381-491D4A5E37B1}"/>
    <dgm:cxn modelId="{90256648-D3E0-40C4-A4FE-C8CCF4B7C0B5}" srcId="{2CE9C1DA-9789-48A2-A2F2-8ACAE2CBCD84}" destId="{85786AD9-D0CE-4533-BBB6-5BC3F070A5D8}" srcOrd="8" destOrd="0" parTransId="{84C3CA10-273B-43BD-A666-21A33D83424C}" sibTransId="{ED0D9FF2-B0C6-4E62-936E-8B8DBA9A43AB}"/>
    <dgm:cxn modelId="{8EEC56B0-76C9-4FEB-8719-9FBA2E25B404}" type="presOf" srcId="{82C2E2F0-DB06-439B-8CE2-08BBE27918D0}" destId="{A90FE02E-ACC4-4FEE-A2C6-114AEAED2A21}" srcOrd="0" destOrd="0" presId="urn:microsoft.com/office/officeart/2005/8/layout/vList2"/>
    <dgm:cxn modelId="{54F7173B-D705-40A4-ABBE-99A339429286}" type="presOf" srcId="{18405763-8B8D-4C5F-B1FF-9A794F72B253}" destId="{5FC3CE89-DFB6-4EEB-9C35-F337C2AA36FB}" srcOrd="0" destOrd="0" presId="urn:microsoft.com/office/officeart/2005/8/layout/vList2"/>
    <dgm:cxn modelId="{13203B55-D759-4E1E-8095-06EEFFFB9E1F}" type="presOf" srcId="{C2C55A14-F4C0-40F9-A8AD-3979BAAE75F4}" destId="{0DFF9B24-79FB-4D4D-9BE2-B5B9D4B3174E}" srcOrd="0" destOrd="0" presId="urn:microsoft.com/office/officeart/2005/8/layout/vList2"/>
    <dgm:cxn modelId="{CA94A993-69B2-4520-90D6-A62BDFDA8C5C}" srcId="{2CE9C1DA-9789-48A2-A2F2-8ACAE2CBCD84}" destId="{575F231F-2CD5-42DE-947C-AEA6F025C952}" srcOrd="6" destOrd="0" parTransId="{585FF871-92A9-4AED-B61D-2D0303B89FC4}" sibTransId="{5BFA4A5D-DA59-4253-9FD7-195FD7518848}"/>
    <dgm:cxn modelId="{3889474C-5BE9-44FB-BC87-55F0222C9C09}" type="presOf" srcId="{575F231F-2CD5-42DE-947C-AEA6F025C952}" destId="{32CC6864-862C-4A93-963F-C4ADBE3D821D}" srcOrd="0" destOrd="0" presId="urn:microsoft.com/office/officeart/2005/8/layout/vList2"/>
    <dgm:cxn modelId="{BAF83D09-0EB1-4821-B005-B7A49685EDE8}" srcId="{2CE9C1DA-9789-48A2-A2F2-8ACAE2CBCD84}" destId="{EAE18E42-42D7-4A95-8FC7-C978CF4156AF}" srcOrd="2" destOrd="0" parTransId="{FBA30214-48AF-476B-B1D0-EB98B58E5459}" sibTransId="{FF8820DB-CFDB-444C-89B6-9BA48BB6BE38}"/>
    <dgm:cxn modelId="{F43CB7BA-569A-406B-9AC9-5086594B4A7B}" type="presParOf" srcId="{4CF2B4AA-7242-4BD2-AE28-4DF283F3C065}" destId="{A90FE02E-ACC4-4FEE-A2C6-114AEAED2A21}" srcOrd="0" destOrd="0" presId="urn:microsoft.com/office/officeart/2005/8/layout/vList2"/>
    <dgm:cxn modelId="{812994E1-BF3C-4BBA-B5D8-88674D2E7E3C}" type="presParOf" srcId="{4CF2B4AA-7242-4BD2-AE28-4DF283F3C065}" destId="{E5F20833-7341-4854-A998-25FC7836830B}" srcOrd="1" destOrd="0" presId="urn:microsoft.com/office/officeart/2005/8/layout/vList2"/>
    <dgm:cxn modelId="{774BDAF2-4714-4F0B-BBF8-3250D6991E94}" type="presParOf" srcId="{4CF2B4AA-7242-4BD2-AE28-4DF283F3C065}" destId="{0DC7A1C0-FEAE-4CB4-9B02-C4495E8FF2D1}" srcOrd="2" destOrd="0" presId="urn:microsoft.com/office/officeart/2005/8/layout/vList2"/>
    <dgm:cxn modelId="{A2C14ABE-89C4-44E6-A852-2AA2FC58C469}" type="presParOf" srcId="{4CF2B4AA-7242-4BD2-AE28-4DF283F3C065}" destId="{00AA0D13-6FB6-4C45-A456-993CEBB5346E}" srcOrd="3" destOrd="0" presId="urn:microsoft.com/office/officeart/2005/8/layout/vList2"/>
    <dgm:cxn modelId="{E8457432-9320-45AE-BC75-1AFD6CEEF9D0}" type="presParOf" srcId="{4CF2B4AA-7242-4BD2-AE28-4DF283F3C065}" destId="{DE71FF84-604A-4336-9D99-E8FA88D7582A}" srcOrd="4" destOrd="0" presId="urn:microsoft.com/office/officeart/2005/8/layout/vList2"/>
    <dgm:cxn modelId="{9E9DD0C3-A2DC-4FA4-8A82-059F84C4A01B}" type="presParOf" srcId="{4CF2B4AA-7242-4BD2-AE28-4DF283F3C065}" destId="{9908C158-E265-4F06-B926-3F7237B95DA3}" srcOrd="5" destOrd="0" presId="urn:microsoft.com/office/officeart/2005/8/layout/vList2"/>
    <dgm:cxn modelId="{8162AD1A-642F-4FBC-897C-EB17DB14FDF7}" type="presParOf" srcId="{4CF2B4AA-7242-4BD2-AE28-4DF283F3C065}" destId="{5FC3CE89-DFB6-4EEB-9C35-F337C2AA36FB}" srcOrd="6" destOrd="0" presId="urn:microsoft.com/office/officeart/2005/8/layout/vList2"/>
    <dgm:cxn modelId="{F6754C4C-DF4A-4E8B-964F-49C77454B5E7}" type="presParOf" srcId="{4CF2B4AA-7242-4BD2-AE28-4DF283F3C065}" destId="{8D82CACC-1821-44D5-83DB-0EDC2DBCDADA}" srcOrd="7" destOrd="0" presId="urn:microsoft.com/office/officeart/2005/8/layout/vList2"/>
    <dgm:cxn modelId="{A00668BF-6D6C-4094-9C1A-26FFD9C3B379}" type="presParOf" srcId="{4CF2B4AA-7242-4BD2-AE28-4DF283F3C065}" destId="{7C76A205-5B2D-4063-A0A4-1498A85F734C}" srcOrd="8" destOrd="0" presId="urn:microsoft.com/office/officeart/2005/8/layout/vList2"/>
    <dgm:cxn modelId="{CC89A1C9-58A4-4BD7-B571-059FEFDE13A4}" type="presParOf" srcId="{4CF2B4AA-7242-4BD2-AE28-4DF283F3C065}" destId="{7AF59104-AC96-4F83-B88E-1B628A9D2A3F}" srcOrd="9" destOrd="0" presId="urn:microsoft.com/office/officeart/2005/8/layout/vList2"/>
    <dgm:cxn modelId="{72AF09AB-7F96-4928-8438-EBAC421509A5}" type="presParOf" srcId="{4CF2B4AA-7242-4BD2-AE28-4DF283F3C065}" destId="{0DFF9B24-79FB-4D4D-9BE2-B5B9D4B3174E}" srcOrd="10" destOrd="0" presId="urn:microsoft.com/office/officeart/2005/8/layout/vList2"/>
    <dgm:cxn modelId="{3546752E-0F7A-4F52-91D4-35BEF2912A1B}" type="presParOf" srcId="{4CF2B4AA-7242-4BD2-AE28-4DF283F3C065}" destId="{3E73D699-DE27-4584-AA7E-2B3871099192}" srcOrd="11" destOrd="0" presId="urn:microsoft.com/office/officeart/2005/8/layout/vList2"/>
    <dgm:cxn modelId="{6855B117-551C-4D75-B114-43643FD9BA24}" type="presParOf" srcId="{4CF2B4AA-7242-4BD2-AE28-4DF283F3C065}" destId="{32CC6864-862C-4A93-963F-C4ADBE3D821D}" srcOrd="12" destOrd="0" presId="urn:microsoft.com/office/officeart/2005/8/layout/vList2"/>
    <dgm:cxn modelId="{60706B3C-1F27-4236-9B8E-059092CC797B}" type="presParOf" srcId="{4CF2B4AA-7242-4BD2-AE28-4DF283F3C065}" destId="{770CFF5D-ADF8-4386-B402-915F8BAA3642}" srcOrd="13" destOrd="0" presId="urn:microsoft.com/office/officeart/2005/8/layout/vList2"/>
    <dgm:cxn modelId="{0C12FE9C-8351-43FF-8CA8-CC0DE54F4EC7}" type="presParOf" srcId="{4CF2B4AA-7242-4BD2-AE28-4DF283F3C065}" destId="{9AAA81B6-6D5B-4457-B15E-D4EEE19D20D0}" srcOrd="14" destOrd="0" presId="urn:microsoft.com/office/officeart/2005/8/layout/vList2"/>
    <dgm:cxn modelId="{3B56F36D-2850-47EF-AFE0-B472AF28E3DB}" type="presParOf" srcId="{4CF2B4AA-7242-4BD2-AE28-4DF283F3C065}" destId="{770750A3-A6B8-4035-B34E-6074CDFE614F}" srcOrd="15" destOrd="0" presId="urn:microsoft.com/office/officeart/2005/8/layout/vList2"/>
    <dgm:cxn modelId="{5F65CA91-E8B4-4A05-9222-4C83C669A82A}" type="presParOf" srcId="{4CF2B4AA-7242-4BD2-AE28-4DF283F3C065}" destId="{92E61F50-4864-4528-9E2E-D259F09E923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7FAFC4-209D-4E2E-A2E7-29539712FA0D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F42532E-BBA0-4296-95E3-032040113E68}">
      <dgm:prSet/>
      <dgm:spPr/>
      <dgm:t>
        <a:bodyPr/>
        <a:lstStyle/>
        <a:p>
          <a:pPr rtl="0"/>
          <a:r>
            <a:rPr lang="es-ES" dirty="0" smtClean="0"/>
            <a:t>COMPRAS PÚBLICAS.</a:t>
          </a:r>
          <a:endParaRPr lang="en-US" dirty="0"/>
        </a:p>
      </dgm:t>
    </dgm:pt>
    <dgm:pt modelId="{29904E6F-76ED-42FC-9F23-5683A4EE43CD}" type="parTrans" cxnId="{13736F09-DB94-4AB7-AF4B-36135EEC4FC0}">
      <dgm:prSet/>
      <dgm:spPr/>
      <dgm:t>
        <a:bodyPr/>
        <a:lstStyle/>
        <a:p>
          <a:endParaRPr lang="en-US"/>
        </a:p>
      </dgm:t>
    </dgm:pt>
    <dgm:pt modelId="{86CC94D8-E564-4BF4-A1CC-5F3B9E14C9BC}" type="sibTrans" cxnId="{13736F09-DB94-4AB7-AF4B-36135EEC4FC0}">
      <dgm:prSet/>
      <dgm:spPr/>
      <dgm:t>
        <a:bodyPr/>
        <a:lstStyle/>
        <a:p>
          <a:endParaRPr lang="en-US"/>
        </a:p>
      </dgm:t>
    </dgm:pt>
    <dgm:pt modelId="{691071A8-4F81-47D2-AD13-4726ABDD3F81}">
      <dgm:prSet/>
      <dgm:spPr/>
      <dgm:t>
        <a:bodyPr/>
        <a:lstStyle/>
        <a:p>
          <a:pPr rtl="0"/>
          <a:endParaRPr lang="en-US" dirty="0"/>
        </a:p>
      </dgm:t>
    </dgm:pt>
    <dgm:pt modelId="{DD1E04D0-A4D9-4CA0-AD76-FAD07A5389A6}" type="sibTrans" cxnId="{5CD0E953-87D9-48C0-8C9C-5F61541DAFDD}">
      <dgm:prSet/>
      <dgm:spPr/>
      <dgm:t>
        <a:bodyPr/>
        <a:lstStyle/>
        <a:p>
          <a:endParaRPr lang="en-US"/>
        </a:p>
      </dgm:t>
    </dgm:pt>
    <dgm:pt modelId="{89B0A2D2-2EC0-403F-BC56-4998FCE7B0EA}" type="parTrans" cxnId="{5CD0E953-87D9-48C0-8C9C-5F61541DAFDD}">
      <dgm:prSet/>
      <dgm:spPr/>
      <dgm:t>
        <a:bodyPr/>
        <a:lstStyle/>
        <a:p>
          <a:endParaRPr lang="en-US"/>
        </a:p>
      </dgm:t>
    </dgm:pt>
    <dgm:pt modelId="{023E64CB-2B72-4884-A452-955309BE7927}" type="pres">
      <dgm:prSet presAssocID="{D67FAFC4-209D-4E2E-A2E7-29539712F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CA10F-F222-4A0B-9465-D19821438191}" type="pres">
      <dgm:prSet presAssocID="{5F42532E-BBA0-4296-95E3-032040113E68}" presName="parentText" presStyleLbl="node1" presStyleIdx="0" presStyleCnt="1" custScaleY="23675" custLinFactY="-16859" custLinFactNeighborX="-62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D997-4AF9-4078-8D31-E46ADBF69509}" type="pres">
      <dgm:prSet presAssocID="{5F42532E-BBA0-4296-95E3-032040113E6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F6883-4074-47C1-A12E-F60B64DACACC}" type="presOf" srcId="{5F42532E-BBA0-4296-95E3-032040113E68}" destId="{298CA10F-F222-4A0B-9465-D19821438191}" srcOrd="0" destOrd="0" presId="urn:microsoft.com/office/officeart/2005/8/layout/vList2"/>
    <dgm:cxn modelId="{13736F09-DB94-4AB7-AF4B-36135EEC4FC0}" srcId="{D67FAFC4-209D-4E2E-A2E7-29539712FA0D}" destId="{5F42532E-BBA0-4296-95E3-032040113E68}" srcOrd="0" destOrd="0" parTransId="{29904E6F-76ED-42FC-9F23-5683A4EE43CD}" sibTransId="{86CC94D8-E564-4BF4-A1CC-5F3B9E14C9BC}"/>
    <dgm:cxn modelId="{B4E0F862-FF74-4FF4-9B15-A6FD8D008C8A}" type="presOf" srcId="{691071A8-4F81-47D2-AD13-4726ABDD3F81}" destId="{0D4CD997-4AF9-4078-8D31-E46ADBF69509}" srcOrd="0" destOrd="0" presId="urn:microsoft.com/office/officeart/2005/8/layout/vList2"/>
    <dgm:cxn modelId="{5CD0E953-87D9-48C0-8C9C-5F61541DAFDD}" srcId="{5F42532E-BBA0-4296-95E3-032040113E68}" destId="{691071A8-4F81-47D2-AD13-4726ABDD3F81}" srcOrd="0" destOrd="0" parTransId="{89B0A2D2-2EC0-403F-BC56-4998FCE7B0EA}" sibTransId="{DD1E04D0-A4D9-4CA0-AD76-FAD07A5389A6}"/>
    <dgm:cxn modelId="{31D20D96-663E-4DF8-84D8-5AD763FD8F72}" type="presOf" srcId="{D67FAFC4-209D-4E2E-A2E7-29539712FA0D}" destId="{023E64CB-2B72-4884-A452-955309BE7927}" srcOrd="0" destOrd="0" presId="urn:microsoft.com/office/officeart/2005/8/layout/vList2"/>
    <dgm:cxn modelId="{FD89FE28-F966-4775-A88C-DDA110928372}" type="presParOf" srcId="{023E64CB-2B72-4884-A452-955309BE7927}" destId="{298CA10F-F222-4A0B-9465-D19821438191}" srcOrd="0" destOrd="0" presId="urn:microsoft.com/office/officeart/2005/8/layout/vList2"/>
    <dgm:cxn modelId="{0D4BE088-3873-4021-819F-1C00FF354614}" type="presParOf" srcId="{023E64CB-2B72-4884-A452-955309BE7927}" destId="{0D4CD997-4AF9-4078-8D31-E46ADBF6950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B367D-49C1-44EB-877E-2822430B845A}">
      <dsp:nvSpPr>
        <dsp:cNvPr id="0" name=""/>
        <dsp:cNvSpPr/>
      </dsp:nvSpPr>
      <dsp:spPr>
        <a:xfrm>
          <a:off x="0" y="0"/>
          <a:ext cx="3456384" cy="486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PROGRESO DE LA RED VIAL 2014</a:t>
          </a:r>
          <a:endParaRPr lang="en-US" sz="1400" kern="1200" dirty="0"/>
        </a:p>
      </dsp:txBody>
      <dsp:txXfrm>
        <a:off x="23760" y="23760"/>
        <a:ext cx="3408864" cy="439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2C894-857A-405B-9E55-DADA061A5767}">
      <dsp:nvSpPr>
        <dsp:cNvPr id="0" name=""/>
        <dsp:cNvSpPr/>
      </dsp:nvSpPr>
      <dsp:spPr>
        <a:xfrm>
          <a:off x="0" y="5446509"/>
          <a:ext cx="7704856" cy="8935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Recopilación y legalización de actas de traspaso de vehículos que permitió la matriculación de la flota de 111 unidades.</a:t>
          </a:r>
          <a:endParaRPr lang="es-EC" sz="2100" kern="1200"/>
        </a:p>
      </dsp:txBody>
      <dsp:txXfrm>
        <a:off x="0" y="5446509"/>
        <a:ext cx="7704856" cy="893545"/>
      </dsp:txXfrm>
    </dsp:sp>
    <dsp:sp modelId="{05403C8E-DCA0-4DD7-A31E-7EB054546BA2}">
      <dsp:nvSpPr>
        <dsp:cNvPr id="0" name=""/>
        <dsp:cNvSpPr/>
      </dsp:nvSpPr>
      <dsp:spPr>
        <a:xfrm rot="10800000">
          <a:off x="0" y="4085640"/>
          <a:ext cx="7704856" cy="137427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Dotación de infraestructura y seguridades en las áreas de los tanques estacionarios de almacenamiento de diésel y gasolina, ubicados en la bodega de </a:t>
          </a:r>
          <a:r>
            <a:rPr lang="es-EC" sz="1600" kern="1200" err="1" smtClean="0"/>
            <a:t>Turunuma</a:t>
          </a:r>
          <a:endParaRPr lang="es-EC" sz="1600" kern="1200"/>
        </a:p>
      </dsp:txBody>
      <dsp:txXfrm rot="10800000">
        <a:off x="0" y="4085640"/>
        <a:ext cx="7704856" cy="892961"/>
      </dsp:txXfrm>
    </dsp:sp>
    <dsp:sp modelId="{A8B2960F-7F51-4983-8F6B-7ED57DBB33FF}">
      <dsp:nvSpPr>
        <dsp:cNvPr id="0" name=""/>
        <dsp:cNvSpPr/>
      </dsp:nvSpPr>
      <dsp:spPr>
        <a:xfrm rot="10800000">
          <a:off x="0" y="2724770"/>
          <a:ext cx="7704856" cy="137427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Adecuación de una moderna sala de capacitación, en las nuevas instalaciones.</a:t>
          </a:r>
          <a:endParaRPr lang="es-EC" sz="1600" kern="1200"/>
        </a:p>
      </dsp:txBody>
      <dsp:txXfrm rot="10800000">
        <a:off x="0" y="2724770"/>
        <a:ext cx="7704856" cy="892961"/>
      </dsp:txXfrm>
    </dsp:sp>
    <dsp:sp modelId="{AE82085D-78EA-4978-A378-F6937F879571}">
      <dsp:nvSpPr>
        <dsp:cNvPr id="0" name=""/>
        <dsp:cNvSpPr/>
      </dsp:nvSpPr>
      <dsp:spPr>
        <a:xfrm rot="10800000">
          <a:off x="0" y="1363901"/>
          <a:ext cx="7704856" cy="137427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Construcción y ejecución de la adecuación y remodelación de las instalaciones de gerencia general, planificación, división modular, cableado eléctrico, pulido de pisos, entre otros.</a:t>
          </a:r>
          <a:endParaRPr lang="en-US" sz="1600" kern="1200" cap="all" baseline="0"/>
        </a:p>
      </dsp:txBody>
      <dsp:txXfrm rot="10800000">
        <a:off x="0" y="1363901"/>
        <a:ext cx="7704856" cy="892961"/>
      </dsp:txXfrm>
    </dsp:sp>
    <dsp:sp modelId="{BAA89E7C-C141-4012-82A6-1955B794DFB6}">
      <dsp:nvSpPr>
        <dsp:cNvPr id="0" name=""/>
        <dsp:cNvSpPr/>
      </dsp:nvSpPr>
      <dsp:spPr>
        <a:xfrm rot="10800000">
          <a:off x="0" y="3032"/>
          <a:ext cx="7704856" cy="1374272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COORDINACION ADMINISTRATIVA</a:t>
          </a:r>
          <a:endParaRPr lang="en-US" sz="2000" kern="1200"/>
        </a:p>
      </dsp:txBody>
      <dsp:txXfrm rot="10800000">
        <a:off x="0" y="3032"/>
        <a:ext cx="7704856" cy="8929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53F39-CDF0-46D6-8016-8DE682DD9357}">
      <dsp:nvSpPr>
        <dsp:cNvPr id="0" name=""/>
        <dsp:cNvSpPr/>
      </dsp:nvSpPr>
      <dsp:spPr>
        <a:xfrm>
          <a:off x="0" y="14045"/>
          <a:ext cx="7302845" cy="105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COORDINACION FINANCIERA</a:t>
          </a:r>
          <a:endParaRPr lang="en-US" sz="1900" kern="1200"/>
        </a:p>
      </dsp:txBody>
      <dsp:txXfrm>
        <a:off x="51444" y="65489"/>
        <a:ext cx="7199957" cy="950952"/>
      </dsp:txXfrm>
    </dsp:sp>
    <dsp:sp modelId="{F7EAF408-80A5-4BA9-ABB8-981D46FD4AA1}">
      <dsp:nvSpPr>
        <dsp:cNvPr id="0" name=""/>
        <dsp:cNvSpPr/>
      </dsp:nvSpPr>
      <dsp:spPr>
        <a:xfrm>
          <a:off x="0" y="1122606"/>
          <a:ext cx="7302845" cy="105384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Se aprobó el presupuesto prorrogado 2014, recursos financieros que de conformidad a los obras y proyectos viales que la Empresa VIALSUR EP, se ejecutaron en el 2014.</a:t>
          </a:r>
          <a:endParaRPr lang="en-US" sz="1900" kern="1200"/>
        </a:p>
      </dsp:txBody>
      <dsp:txXfrm>
        <a:off x="51444" y="1174050"/>
        <a:ext cx="7199957" cy="950952"/>
      </dsp:txXfrm>
    </dsp:sp>
    <dsp:sp modelId="{DDA7D14A-0844-470E-90EC-1F46A0222DF2}">
      <dsp:nvSpPr>
        <dsp:cNvPr id="0" name=""/>
        <dsp:cNvSpPr/>
      </dsp:nvSpPr>
      <dsp:spPr>
        <a:xfrm>
          <a:off x="0" y="2231167"/>
          <a:ext cx="7302845" cy="105384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Contratación de Seguros para los bienes que mantiene la empresa, dando cumplimiento a la norma de identificación y protección 406-06 de la Contraloría General del Estado.</a:t>
          </a:r>
          <a:endParaRPr lang="en-US" sz="1900" kern="1200"/>
        </a:p>
      </dsp:txBody>
      <dsp:txXfrm>
        <a:off x="51444" y="2282611"/>
        <a:ext cx="7199957" cy="950952"/>
      </dsp:txXfrm>
    </dsp:sp>
    <dsp:sp modelId="{43EFD950-3754-4929-9554-E1A0E553113D}">
      <dsp:nvSpPr>
        <dsp:cNvPr id="0" name=""/>
        <dsp:cNvSpPr/>
      </dsp:nvSpPr>
      <dsp:spPr>
        <a:xfrm>
          <a:off x="0" y="3339727"/>
          <a:ext cx="7302845" cy="105384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D</a:t>
          </a:r>
          <a:r>
            <a:rPr lang="es-MX" sz="1900" kern="1200" err="1" smtClean="0"/>
            <a:t>isminución</a:t>
          </a:r>
          <a:r>
            <a:rPr lang="es-MX" sz="1900" kern="1200" smtClean="0"/>
            <a:t> de tiempos en los procesos de revisión, control, registro contable y pago cumpliendo los aspectos de integridad, veracidad y legalidad.</a:t>
          </a:r>
          <a:endParaRPr lang="es-EC" sz="1900" kern="1200"/>
        </a:p>
      </dsp:txBody>
      <dsp:txXfrm>
        <a:off x="51444" y="3391171"/>
        <a:ext cx="7199957" cy="950952"/>
      </dsp:txXfrm>
    </dsp:sp>
    <dsp:sp modelId="{EE335F17-090C-4AE5-B065-52C943A14D3B}">
      <dsp:nvSpPr>
        <dsp:cNvPr id="0" name=""/>
        <dsp:cNvSpPr/>
      </dsp:nvSpPr>
      <dsp:spPr>
        <a:xfrm>
          <a:off x="0" y="4448288"/>
          <a:ext cx="7302845" cy="105384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Designación a Tesorera como Juez de Coactivas y Secretario de Coactivas con el </a:t>
          </a:r>
          <a:r>
            <a:rPr lang="es-EC" sz="1900" kern="1200" smtClean="0"/>
            <a:t>propósito de recuperar cuentas por cobrar.</a:t>
          </a:r>
          <a:endParaRPr lang="es-EC" sz="1900" kern="1200"/>
        </a:p>
      </dsp:txBody>
      <dsp:txXfrm>
        <a:off x="51444" y="4499732"/>
        <a:ext cx="7199957" cy="950952"/>
      </dsp:txXfrm>
    </dsp:sp>
    <dsp:sp modelId="{C44A4366-2E10-4187-B1AB-5502AE9179AA}">
      <dsp:nvSpPr>
        <dsp:cNvPr id="0" name=""/>
        <dsp:cNvSpPr/>
      </dsp:nvSpPr>
      <dsp:spPr>
        <a:xfrm>
          <a:off x="0" y="5556849"/>
          <a:ext cx="7302845" cy="1053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-   Se ha realizado el control y constatación de activos durante todo el periodo</a:t>
          </a:r>
          <a:endParaRPr lang="es-EC" sz="1900" kern="1200"/>
        </a:p>
      </dsp:txBody>
      <dsp:txXfrm>
        <a:off x="51444" y="5608293"/>
        <a:ext cx="7199957" cy="9509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53F39-CDF0-46D6-8016-8DE682DD9357}">
      <dsp:nvSpPr>
        <dsp:cNvPr id="0" name=""/>
        <dsp:cNvSpPr/>
      </dsp:nvSpPr>
      <dsp:spPr>
        <a:xfrm>
          <a:off x="0" y="14237"/>
          <a:ext cx="5976663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HISTORICO PRESUPUESTO VIALSUR</a:t>
          </a:r>
          <a:endParaRPr lang="en-US" sz="1800" kern="1200"/>
        </a:p>
      </dsp:txBody>
      <dsp:txXfrm>
        <a:off x="52089" y="66326"/>
        <a:ext cx="5872485" cy="962862"/>
      </dsp:txXfrm>
    </dsp:sp>
    <dsp:sp modelId="{5294158E-E7F9-41F5-9BEF-FA374EDF06D4}">
      <dsp:nvSpPr>
        <dsp:cNvPr id="0" name=""/>
        <dsp:cNvSpPr/>
      </dsp:nvSpPr>
      <dsp:spPr>
        <a:xfrm>
          <a:off x="0" y="1081277"/>
          <a:ext cx="5976663" cy="92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59" tIns="72390" rIns="405384" bIns="72390" numCol="1" spcCol="1270" anchor="t" anchorCtr="0">
          <a:noAutofit/>
        </a:bodyPr>
        <a:lstStyle/>
        <a:p>
          <a:pPr marL="285750" lvl="1" indent="-285750" algn="just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400" kern="1200"/>
        </a:p>
      </dsp:txBody>
      <dsp:txXfrm>
        <a:off x="0" y="1081277"/>
        <a:ext cx="5976663" cy="9207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53F39-CDF0-46D6-8016-8DE682DD9357}">
      <dsp:nvSpPr>
        <dsp:cNvPr id="0" name=""/>
        <dsp:cNvSpPr/>
      </dsp:nvSpPr>
      <dsp:spPr>
        <a:xfrm>
          <a:off x="0" y="14237"/>
          <a:ext cx="5976663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/>
            <a:t>COORDINACION FINANCIERA</a:t>
          </a:r>
          <a:endParaRPr lang="en-US" sz="1800" kern="1200"/>
        </a:p>
      </dsp:txBody>
      <dsp:txXfrm>
        <a:off x="52089" y="66326"/>
        <a:ext cx="5872485" cy="962862"/>
      </dsp:txXfrm>
    </dsp:sp>
    <dsp:sp modelId="{5294158E-E7F9-41F5-9BEF-FA374EDF06D4}">
      <dsp:nvSpPr>
        <dsp:cNvPr id="0" name=""/>
        <dsp:cNvSpPr/>
      </dsp:nvSpPr>
      <dsp:spPr>
        <a:xfrm>
          <a:off x="0" y="1081277"/>
          <a:ext cx="5976663" cy="92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59" tIns="72390" rIns="405384" bIns="72390" numCol="1" spcCol="1270" anchor="t" anchorCtr="0">
          <a:noAutofit/>
        </a:bodyPr>
        <a:lstStyle/>
        <a:p>
          <a:pPr marL="285750" lvl="1" indent="-285750" algn="just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400" kern="1200"/>
        </a:p>
      </dsp:txBody>
      <dsp:txXfrm>
        <a:off x="0" y="1081277"/>
        <a:ext cx="5976663" cy="9207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53F39-CDF0-46D6-8016-8DE682DD9357}">
      <dsp:nvSpPr>
        <dsp:cNvPr id="0" name=""/>
        <dsp:cNvSpPr/>
      </dsp:nvSpPr>
      <dsp:spPr>
        <a:xfrm>
          <a:off x="0" y="2727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smtClean="0"/>
            <a:t>COORDINACION  TALENTO HUMANO – NORMATIVAS</a:t>
          </a:r>
          <a:endParaRPr lang="en-US" sz="1800" b="1" i="1" kern="1200"/>
        </a:p>
      </dsp:txBody>
      <dsp:txXfrm>
        <a:off x="24545" y="27272"/>
        <a:ext cx="7655766" cy="453713"/>
      </dsp:txXfrm>
    </dsp:sp>
    <dsp:sp modelId="{BD5B4C41-DF27-4FE7-9D2C-2E065122EFB9}">
      <dsp:nvSpPr>
        <dsp:cNvPr id="0" name=""/>
        <dsp:cNvSpPr/>
      </dsp:nvSpPr>
      <dsp:spPr>
        <a:xfrm flipV="1">
          <a:off x="0" y="509221"/>
          <a:ext cx="7704856" cy="183754"/>
        </a:xfrm>
        <a:prstGeom prst="roundRect">
          <a:avLst/>
        </a:prstGeom>
        <a:gradFill rotWithShape="0">
          <a:gsLst>
            <a:gs pos="0">
              <a:schemeClr val="accent4">
                <a:hueOff val="-405888"/>
                <a:satOff val="2445"/>
                <a:lumOff val="196"/>
                <a:alphaOff val="0"/>
                <a:tint val="50000"/>
                <a:satMod val="300000"/>
              </a:schemeClr>
            </a:gs>
            <a:gs pos="35000">
              <a:schemeClr val="accent4">
                <a:hueOff val="-405888"/>
                <a:satOff val="2445"/>
                <a:lumOff val="196"/>
                <a:alphaOff val="0"/>
                <a:tint val="37000"/>
                <a:satMod val="300000"/>
              </a:schemeClr>
            </a:gs>
            <a:gs pos="100000">
              <a:schemeClr val="accent4">
                <a:hueOff val="-405888"/>
                <a:satOff val="2445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8970" y="518191"/>
        <a:ext cx="7686916" cy="165814"/>
      </dsp:txXfrm>
    </dsp:sp>
    <dsp:sp modelId="{E9D47331-8335-4984-B159-5377CE29906D}">
      <dsp:nvSpPr>
        <dsp:cNvPr id="0" name=""/>
        <dsp:cNvSpPr/>
      </dsp:nvSpPr>
      <dsp:spPr>
        <a:xfrm>
          <a:off x="0" y="696666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811776"/>
                <a:satOff val="4891"/>
                <a:lumOff val="392"/>
                <a:alphaOff val="0"/>
                <a:tint val="50000"/>
                <a:satMod val="300000"/>
              </a:schemeClr>
            </a:gs>
            <a:gs pos="35000">
              <a:schemeClr val="accent4">
                <a:hueOff val="-811776"/>
                <a:satOff val="4891"/>
                <a:lumOff val="392"/>
                <a:alphaOff val="0"/>
                <a:tint val="37000"/>
                <a:satMod val="300000"/>
              </a:schemeClr>
            </a:gs>
            <a:gs pos="100000">
              <a:schemeClr val="accent4">
                <a:hueOff val="-811776"/>
                <a:satOff val="4891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Política interna de seguridad y salud laboral.</a:t>
          </a:r>
          <a:endParaRPr lang="en-US" sz="1800" kern="1200"/>
        </a:p>
      </dsp:txBody>
      <dsp:txXfrm>
        <a:off x="24545" y="721211"/>
        <a:ext cx="7655766" cy="453713"/>
      </dsp:txXfrm>
    </dsp:sp>
    <dsp:sp modelId="{C8B4D81A-5F35-45D7-ADAE-EBCB51A98CB5}">
      <dsp:nvSpPr>
        <dsp:cNvPr id="0" name=""/>
        <dsp:cNvSpPr/>
      </dsp:nvSpPr>
      <dsp:spPr>
        <a:xfrm>
          <a:off x="0" y="1203160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1217664"/>
                <a:satOff val="7336"/>
                <a:lumOff val="588"/>
                <a:alphaOff val="0"/>
                <a:tint val="50000"/>
                <a:satMod val="300000"/>
              </a:schemeClr>
            </a:gs>
            <a:gs pos="35000">
              <a:schemeClr val="accent4">
                <a:hueOff val="-1217664"/>
                <a:satOff val="7336"/>
                <a:lumOff val="588"/>
                <a:alphaOff val="0"/>
                <a:tint val="37000"/>
                <a:satMod val="300000"/>
              </a:schemeClr>
            </a:gs>
            <a:gs pos="100000">
              <a:schemeClr val="accent4">
                <a:hueOff val="-1217664"/>
                <a:satOff val="7336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Matrices de riesgos por puestos de trabajo</a:t>
          </a:r>
          <a:endParaRPr lang="es-EC" sz="1800" kern="1200"/>
        </a:p>
      </dsp:txBody>
      <dsp:txXfrm>
        <a:off x="24545" y="1227705"/>
        <a:ext cx="7655766" cy="453713"/>
      </dsp:txXfrm>
    </dsp:sp>
    <dsp:sp modelId="{B1C1090C-EDF6-4029-B2FB-5A63CFBDA9FA}">
      <dsp:nvSpPr>
        <dsp:cNvPr id="0" name=""/>
        <dsp:cNvSpPr/>
      </dsp:nvSpPr>
      <dsp:spPr>
        <a:xfrm>
          <a:off x="0" y="1709653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1623553"/>
                <a:satOff val="9781"/>
                <a:lumOff val="784"/>
                <a:alphaOff val="0"/>
                <a:tint val="50000"/>
                <a:satMod val="300000"/>
              </a:schemeClr>
            </a:gs>
            <a:gs pos="35000">
              <a:schemeClr val="accent4">
                <a:hueOff val="-1623553"/>
                <a:satOff val="9781"/>
                <a:lumOff val="784"/>
                <a:alphaOff val="0"/>
                <a:tint val="37000"/>
                <a:satMod val="300000"/>
              </a:schemeClr>
            </a:gs>
            <a:gs pos="100000">
              <a:schemeClr val="accent4">
                <a:hueOff val="-1623553"/>
                <a:satOff val="9781"/>
                <a:lumOff val="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Borrador del plan de emergencia y contingencia</a:t>
          </a:r>
          <a:endParaRPr lang="es-EC" sz="1800" kern="1200"/>
        </a:p>
      </dsp:txBody>
      <dsp:txXfrm>
        <a:off x="24545" y="1734198"/>
        <a:ext cx="7655766" cy="453713"/>
      </dsp:txXfrm>
    </dsp:sp>
    <dsp:sp modelId="{A59A89A8-EB01-4896-8454-16C01A2D5265}">
      <dsp:nvSpPr>
        <dsp:cNvPr id="0" name=""/>
        <dsp:cNvSpPr/>
      </dsp:nvSpPr>
      <dsp:spPr>
        <a:xfrm>
          <a:off x="0" y="2216147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2029441"/>
                <a:satOff val="12227"/>
                <a:lumOff val="980"/>
                <a:alphaOff val="0"/>
                <a:tint val="50000"/>
                <a:satMod val="300000"/>
              </a:schemeClr>
            </a:gs>
            <a:gs pos="35000">
              <a:schemeClr val="accent4">
                <a:hueOff val="-2029441"/>
                <a:satOff val="12227"/>
                <a:lumOff val="980"/>
                <a:alphaOff val="0"/>
                <a:tint val="37000"/>
                <a:satMod val="300000"/>
              </a:schemeClr>
            </a:gs>
            <a:gs pos="100000">
              <a:schemeClr val="accent4">
                <a:hueOff val="-2029441"/>
                <a:satOff val="12227"/>
                <a:lumOff val="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Borrador de instructivo de uso y mantenimiento de equipos de protección personal</a:t>
          </a:r>
          <a:endParaRPr lang="es-EC" sz="1800" kern="1200"/>
        </a:p>
      </dsp:txBody>
      <dsp:txXfrm>
        <a:off x="24545" y="2240692"/>
        <a:ext cx="7655766" cy="453713"/>
      </dsp:txXfrm>
    </dsp:sp>
    <dsp:sp modelId="{B977BEED-5C86-4500-B20B-4C5FF3C6CE3F}">
      <dsp:nvSpPr>
        <dsp:cNvPr id="0" name=""/>
        <dsp:cNvSpPr/>
      </dsp:nvSpPr>
      <dsp:spPr>
        <a:xfrm>
          <a:off x="0" y="2722640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2435329"/>
                <a:satOff val="14672"/>
                <a:lumOff val="1176"/>
                <a:alphaOff val="0"/>
                <a:tint val="50000"/>
                <a:satMod val="300000"/>
              </a:schemeClr>
            </a:gs>
            <a:gs pos="35000">
              <a:schemeClr val="accent4">
                <a:hueOff val="-2435329"/>
                <a:satOff val="14672"/>
                <a:lumOff val="1176"/>
                <a:alphaOff val="0"/>
                <a:tint val="37000"/>
                <a:satMod val="300000"/>
              </a:schemeClr>
            </a:gs>
            <a:gs pos="100000">
              <a:schemeClr val="accent4">
                <a:hueOff val="-2435329"/>
                <a:satOff val="14672"/>
                <a:lumOff val="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Dotación de implementos y equipos de protección personal</a:t>
          </a:r>
          <a:endParaRPr lang="es-EC" sz="1800" kern="1200"/>
        </a:p>
      </dsp:txBody>
      <dsp:txXfrm>
        <a:off x="24545" y="2747185"/>
        <a:ext cx="7655766" cy="453713"/>
      </dsp:txXfrm>
    </dsp:sp>
    <dsp:sp modelId="{43CEC017-1A83-4074-AAE2-214F7FFE6BF9}">
      <dsp:nvSpPr>
        <dsp:cNvPr id="0" name=""/>
        <dsp:cNvSpPr/>
      </dsp:nvSpPr>
      <dsp:spPr>
        <a:xfrm>
          <a:off x="0" y="3240362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2841217"/>
                <a:satOff val="17118"/>
                <a:lumOff val="1372"/>
                <a:alphaOff val="0"/>
                <a:tint val="50000"/>
                <a:satMod val="300000"/>
              </a:schemeClr>
            </a:gs>
            <a:gs pos="35000">
              <a:schemeClr val="accent4">
                <a:hueOff val="-2841217"/>
                <a:satOff val="17118"/>
                <a:lumOff val="1372"/>
                <a:alphaOff val="0"/>
                <a:tint val="37000"/>
                <a:satMod val="300000"/>
              </a:schemeClr>
            </a:gs>
            <a:gs pos="100000">
              <a:schemeClr val="accent4">
                <a:hueOff val="-2841217"/>
                <a:satOff val="17118"/>
                <a:lumOff val="13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Medicina Preventiva para trabajadores</a:t>
          </a:r>
          <a:endParaRPr lang="es-EC" sz="1800" kern="1200"/>
        </a:p>
      </dsp:txBody>
      <dsp:txXfrm>
        <a:off x="24545" y="3264907"/>
        <a:ext cx="7655766" cy="453713"/>
      </dsp:txXfrm>
    </dsp:sp>
    <dsp:sp modelId="{3C94C103-3F7B-40D2-8F70-345B8728401A}">
      <dsp:nvSpPr>
        <dsp:cNvPr id="0" name=""/>
        <dsp:cNvSpPr/>
      </dsp:nvSpPr>
      <dsp:spPr>
        <a:xfrm>
          <a:off x="0" y="3735628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3247105"/>
                <a:satOff val="19563"/>
                <a:lumOff val="1568"/>
                <a:alphaOff val="0"/>
                <a:tint val="50000"/>
                <a:satMod val="300000"/>
              </a:schemeClr>
            </a:gs>
            <a:gs pos="35000">
              <a:schemeClr val="accent4">
                <a:hueOff val="-3247105"/>
                <a:satOff val="19563"/>
                <a:lumOff val="1568"/>
                <a:alphaOff val="0"/>
                <a:tint val="37000"/>
                <a:satMod val="300000"/>
              </a:schemeClr>
            </a:gs>
            <a:gs pos="100000">
              <a:schemeClr val="accent4">
                <a:hueOff val="-3247105"/>
                <a:satOff val="19563"/>
                <a:lumOff val="15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Contratación del técnico de seguridad y salud ocupacional, medico ocupacional.</a:t>
          </a:r>
          <a:endParaRPr lang="es-EC" sz="1800" kern="1200"/>
        </a:p>
      </dsp:txBody>
      <dsp:txXfrm>
        <a:off x="24545" y="3760173"/>
        <a:ext cx="7655766" cy="453713"/>
      </dsp:txXfrm>
    </dsp:sp>
    <dsp:sp modelId="{9B72B10E-2033-4B6A-8C8A-4197144D32E6}">
      <dsp:nvSpPr>
        <dsp:cNvPr id="0" name=""/>
        <dsp:cNvSpPr/>
      </dsp:nvSpPr>
      <dsp:spPr>
        <a:xfrm>
          <a:off x="0" y="4242121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3652993"/>
                <a:satOff val="22008"/>
                <a:lumOff val="1764"/>
                <a:alphaOff val="0"/>
                <a:tint val="50000"/>
                <a:satMod val="300000"/>
              </a:schemeClr>
            </a:gs>
            <a:gs pos="35000">
              <a:schemeClr val="accent4">
                <a:hueOff val="-3652993"/>
                <a:satOff val="22008"/>
                <a:lumOff val="1764"/>
                <a:alphaOff val="0"/>
                <a:tint val="37000"/>
                <a:satMod val="300000"/>
              </a:schemeClr>
            </a:gs>
            <a:gs pos="100000">
              <a:schemeClr val="accent4">
                <a:hueOff val="-3652993"/>
                <a:satOff val="22008"/>
                <a:lumOff val="17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Proyecto del reglamento de seguridad industrial y salud ocupacional</a:t>
          </a:r>
          <a:endParaRPr lang="es-EC" sz="1800" kern="1200"/>
        </a:p>
      </dsp:txBody>
      <dsp:txXfrm>
        <a:off x="24545" y="4266666"/>
        <a:ext cx="7655766" cy="453713"/>
      </dsp:txXfrm>
    </dsp:sp>
    <dsp:sp modelId="{A6E104A0-2740-4FE2-9FAD-B6530FDB5D30}">
      <dsp:nvSpPr>
        <dsp:cNvPr id="0" name=""/>
        <dsp:cNvSpPr/>
      </dsp:nvSpPr>
      <dsp:spPr>
        <a:xfrm>
          <a:off x="0" y="4748615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4058882"/>
                <a:satOff val="24454"/>
                <a:lumOff val="1960"/>
                <a:alphaOff val="0"/>
                <a:tint val="50000"/>
                <a:satMod val="300000"/>
              </a:schemeClr>
            </a:gs>
            <a:gs pos="35000">
              <a:schemeClr val="accent4">
                <a:hueOff val="-4058882"/>
                <a:satOff val="24454"/>
                <a:lumOff val="1960"/>
                <a:alphaOff val="0"/>
                <a:tint val="37000"/>
                <a:satMod val="300000"/>
              </a:schemeClr>
            </a:gs>
            <a:gs pos="100000">
              <a:schemeClr val="accent4">
                <a:hueOff val="-4058882"/>
                <a:satOff val="24454"/>
                <a:lumOff val="19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Implementación de registros de control de asistencia para las instalaciones de talleres y bodega, (relojes biométricos).</a:t>
          </a:r>
          <a:endParaRPr lang="es-EC" sz="1800" kern="1200"/>
        </a:p>
      </dsp:txBody>
      <dsp:txXfrm>
        <a:off x="24545" y="4773160"/>
        <a:ext cx="7655766" cy="453713"/>
      </dsp:txXfrm>
    </dsp:sp>
    <dsp:sp modelId="{B2B2398B-2026-461B-9DF0-2326748236E4}">
      <dsp:nvSpPr>
        <dsp:cNvPr id="0" name=""/>
        <dsp:cNvSpPr/>
      </dsp:nvSpPr>
      <dsp:spPr>
        <a:xfrm>
          <a:off x="0" y="5255108"/>
          <a:ext cx="7704856" cy="50280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Ejecución del plan de capacitación del 2014 </a:t>
          </a:r>
          <a:endParaRPr lang="es-EC" sz="1800" kern="1200"/>
        </a:p>
      </dsp:txBody>
      <dsp:txXfrm>
        <a:off x="24545" y="5279653"/>
        <a:ext cx="7655766" cy="4537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53F39-CDF0-46D6-8016-8DE682DD9357}">
      <dsp:nvSpPr>
        <dsp:cNvPr id="0" name=""/>
        <dsp:cNvSpPr/>
      </dsp:nvSpPr>
      <dsp:spPr>
        <a:xfrm>
          <a:off x="0" y="807721"/>
          <a:ext cx="7823187" cy="597248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PRINCIPALES ACTIVIDADES</a:t>
          </a:r>
          <a:endParaRPr lang="en-US" sz="2400" kern="1200" dirty="0"/>
        </a:p>
      </dsp:txBody>
      <dsp:txXfrm>
        <a:off x="29155" y="836876"/>
        <a:ext cx="7764877" cy="538938"/>
      </dsp:txXfrm>
    </dsp:sp>
    <dsp:sp modelId="{5B80F3C6-CFBD-47F0-BDF7-5BC65D0A6BA5}">
      <dsp:nvSpPr>
        <dsp:cNvPr id="0" name=""/>
        <dsp:cNvSpPr/>
      </dsp:nvSpPr>
      <dsp:spPr>
        <a:xfrm>
          <a:off x="0" y="1448169"/>
          <a:ext cx="7823187" cy="597248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Construcción de pasarelas peatonales, mediante convenio suscrito con Tony el suizo.</a:t>
          </a:r>
          <a:endParaRPr lang="en-US" sz="1500" kern="1200"/>
        </a:p>
      </dsp:txBody>
      <dsp:txXfrm>
        <a:off x="29155" y="1477324"/>
        <a:ext cx="7764877" cy="538938"/>
      </dsp:txXfrm>
    </dsp:sp>
    <dsp:sp modelId="{125015A7-E66C-4999-9076-64EDBEFD7839}">
      <dsp:nvSpPr>
        <dsp:cNvPr id="0" name=""/>
        <dsp:cNvSpPr/>
      </dsp:nvSpPr>
      <dsp:spPr>
        <a:xfrm>
          <a:off x="0" y="2088618"/>
          <a:ext cx="7823187" cy="597248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Mantenimiento periódico de la red vial provincial, a fin de mantener la </a:t>
          </a:r>
          <a:r>
            <a:rPr lang="es-EC" sz="1500" kern="1200" err="1" smtClean="0"/>
            <a:t>transitabilidad</a:t>
          </a:r>
          <a:r>
            <a:rPr lang="es-EC" sz="1500" kern="1200" smtClean="0"/>
            <a:t>, mediante convenios con GAD parroquiales y municipios.</a:t>
          </a:r>
          <a:endParaRPr lang="es-EC" sz="1500" kern="1200"/>
        </a:p>
      </dsp:txBody>
      <dsp:txXfrm>
        <a:off x="29155" y="2117773"/>
        <a:ext cx="7764877" cy="538938"/>
      </dsp:txXfrm>
    </dsp:sp>
    <dsp:sp modelId="{75C76A90-5105-4ADF-AA00-93636273D542}">
      <dsp:nvSpPr>
        <dsp:cNvPr id="0" name=""/>
        <dsp:cNvSpPr/>
      </dsp:nvSpPr>
      <dsp:spPr>
        <a:xfrm>
          <a:off x="0" y="2729066"/>
          <a:ext cx="7823187" cy="597248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Colocación de Doble Tratamiento Superficial Bituminoso (DTSB) en la vía Saraguro </a:t>
          </a:r>
          <a:r>
            <a:rPr lang="es-EC" sz="1500" kern="1200" dirty="0" err="1" smtClean="0"/>
            <a:t>Tenta</a:t>
          </a:r>
          <a:r>
            <a:rPr lang="es-EC" sz="1500" kern="1200" dirty="0" smtClean="0"/>
            <a:t> 7.07 km.</a:t>
          </a:r>
          <a:endParaRPr lang="es-EC" sz="1500" kern="1200" dirty="0"/>
        </a:p>
      </dsp:txBody>
      <dsp:txXfrm>
        <a:off x="29155" y="2758221"/>
        <a:ext cx="7764877" cy="538938"/>
      </dsp:txXfrm>
    </dsp:sp>
    <dsp:sp modelId="{6B1AEFBE-10A1-43D6-8398-BC9851DC1559}">
      <dsp:nvSpPr>
        <dsp:cNvPr id="0" name=""/>
        <dsp:cNvSpPr/>
      </dsp:nvSpPr>
      <dsp:spPr>
        <a:xfrm>
          <a:off x="0" y="3369514"/>
          <a:ext cx="7823187" cy="597248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Elaboración en coordinación con los técnicos de la Prefectura  de Loja, los estudios y diseños de la vía INDIUCHO  - EL TAMBO - MALACATOS entregados al Banco del Estado para su financiamiento.</a:t>
          </a:r>
          <a:endParaRPr lang="es-EC" sz="1500" kern="1200" dirty="0"/>
        </a:p>
      </dsp:txBody>
      <dsp:txXfrm>
        <a:off x="29155" y="3398669"/>
        <a:ext cx="7764877" cy="538938"/>
      </dsp:txXfrm>
    </dsp:sp>
    <dsp:sp modelId="{66F4C295-EFEA-4092-BE03-A4AF43CF448C}">
      <dsp:nvSpPr>
        <dsp:cNvPr id="0" name=""/>
        <dsp:cNvSpPr/>
      </dsp:nvSpPr>
      <dsp:spPr>
        <a:xfrm>
          <a:off x="0" y="4009963"/>
          <a:ext cx="7823187" cy="597248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Inicio de estudios y diseños para la colocación del paquete estructural y DTSB  de la vía </a:t>
          </a:r>
          <a:r>
            <a:rPr lang="es-EC" sz="1500" kern="1200" dirty="0" err="1" smtClean="0"/>
            <a:t>Sunamanga</a:t>
          </a:r>
          <a:r>
            <a:rPr lang="es-EC" sz="1500" kern="1200" dirty="0" smtClean="0"/>
            <a:t> </a:t>
          </a:r>
          <a:r>
            <a:rPr lang="es-EC" sz="1500" kern="1200" dirty="0" err="1" smtClean="0"/>
            <a:t>Sacapalca</a:t>
          </a:r>
          <a:r>
            <a:rPr lang="es-EC" sz="1500" kern="1200" dirty="0" smtClean="0"/>
            <a:t>.</a:t>
          </a:r>
          <a:endParaRPr lang="es-EC" sz="1500" kern="1200" dirty="0"/>
        </a:p>
      </dsp:txBody>
      <dsp:txXfrm>
        <a:off x="29155" y="4039118"/>
        <a:ext cx="7764877" cy="538938"/>
      </dsp:txXfrm>
    </dsp:sp>
    <dsp:sp modelId="{A254390E-5E54-4E5E-90AE-7F6BDB5CE31C}">
      <dsp:nvSpPr>
        <dsp:cNvPr id="0" name=""/>
        <dsp:cNvSpPr/>
      </dsp:nvSpPr>
      <dsp:spPr>
        <a:xfrm>
          <a:off x="0" y="4650411"/>
          <a:ext cx="7823187" cy="597248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Hemos iniciado la investigación de nuevas tecnologías para la construcción de vías con el empleo de emulsión asfáltica (asfaltado en frío)</a:t>
          </a:r>
          <a:endParaRPr lang="es-EC" sz="1500" kern="1200" dirty="0"/>
        </a:p>
      </dsp:txBody>
      <dsp:txXfrm>
        <a:off x="29155" y="4679566"/>
        <a:ext cx="7764877" cy="538938"/>
      </dsp:txXfrm>
    </dsp:sp>
    <dsp:sp modelId="{3C67F820-9109-4BBE-8392-53C09DBFD179}">
      <dsp:nvSpPr>
        <dsp:cNvPr id="0" name=""/>
        <dsp:cNvSpPr/>
      </dsp:nvSpPr>
      <dsp:spPr>
        <a:xfrm>
          <a:off x="0" y="5290860"/>
          <a:ext cx="7823187" cy="59724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 ha incorporado una nueva jornada de trabajo en donde se labora todos los días del mes.</a:t>
          </a:r>
          <a:endParaRPr lang="es-EC" sz="1500" kern="1200" dirty="0"/>
        </a:p>
      </dsp:txBody>
      <dsp:txXfrm>
        <a:off x="29155" y="5320015"/>
        <a:ext cx="7764877" cy="5389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2EAE3-8CF5-4875-B8C7-7D9CDC2A8E7D}">
      <dsp:nvSpPr>
        <dsp:cNvPr id="0" name=""/>
        <dsp:cNvSpPr/>
      </dsp:nvSpPr>
      <dsp:spPr>
        <a:xfrm>
          <a:off x="111218" y="366426"/>
          <a:ext cx="4137253" cy="921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wo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smtClean="0"/>
            <a:t>GRACIAS</a:t>
          </a:r>
          <a:endParaRPr lang="en-US" sz="4400" kern="1200"/>
        </a:p>
      </dsp:txBody>
      <dsp:txXfrm>
        <a:off x="156212" y="411420"/>
        <a:ext cx="4047265" cy="831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21341-C3A0-4E8D-AB47-2D7F992FDDEC}">
      <dsp:nvSpPr>
        <dsp:cNvPr id="0" name=""/>
        <dsp:cNvSpPr/>
      </dsp:nvSpPr>
      <dsp:spPr>
        <a:xfrm>
          <a:off x="0" y="0"/>
          <a:ext cx="3240360" cy="9266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1. PLAN OPERATIVO 2014</a:t>
          </a:r>
          <a:endParaRPr lang="en-US" sz="2000" kern="1200" dirty="0"/>
        </a:p>
      </dsp:txBody>
      <dsp:txXfrm>
        <a:off x="45235" y="45235"/>
        <a:ext cx="3149890" cy="836178"/>
      </dsp:txXfrm>
    </dsp:sp>
    <dsp:sp modelId="{384A6F8B-6E29-49B6-9BA0-A3ED58A8A253}">
      <dsp:nvSpPr>
        <dsp:cNvPr id="0" name=""/>
        <dsp:cNvSpPr/>
      </dsp:nvSpPr>
      <dsp:spPr>
        <a:xfrm>
          <a:off x="0" y="1079140"/>
          <a:ext cx="3240360" cy="84240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2. PRESUPUESTO 2014</a:t>
          </a:r>
          <a:endParaRPr lang="en-US" sz="2000" kern="1200" dirty="0"/>
        </a:p>
      </dsp:txBody>
      <dsp:txXfrm>
        <a:off x="41123" y="1120263"/>
        <a:ext cx="3158114" cy="760154"/>
      </dsp:txXfrm>
    </dsp:sp>
    <dsp:sp modelId="{68020883-86C9-4F46-B8BA-314D9061C252}">
      <dsp:nvSpPr>
        <dsp:cNvPr id="0" name=""/>
        <dsp:cNvSpPr/>
      </dsp:nvSpPr>
      <dsp:spPr>
        <a:xfrm>
          <a:off x="0" y="2051140"/>
          <a:ext cx="3240360" cy="84240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3..OBRAS Y PROGRAMAS VIALSUR 2014</a:t>
          </a:r>
          <a:endParaRPr lang="en-US" sz="2000" kern="1200" dirty="0"/>
        </a:p>
      </dsp:txBody>
      <dsp:txXfrm>
        <a:off x="41123" y="2092263"/>
        <a:ext cx="3158114" cy="760154"/>
      </dsp:txXfrm>
    </dsp:sp>
    <dsp:sp modelId="{09D277F3-7397-428D-AC13-946B509770E1}">
      <dsp:nvSpPr>
        <dsp:cNvPr id="0" name=""/>
        <dsp:cNvSpPr/>
      </dsp:nvSpPr>
      <dsp:spPr>
        <a:xfrm>
          <a:off x="0" y="3023140"/>
          <a:ext cx="3240360" cy="842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4.LOGROS </a:t>
          </a:r>
          <a:r>
            <a:rPr lang="es-EC" sz="18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ADMINISTRATIVOS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123" y="3064263"/>
        <a:ext cx="3158114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21341-C3A0-4E8D-AB47-2D7F992FDDEC}">
      <dsp:nvSpPr>
        <dsp:cNvPr id="0" name=""/>
        <dsp:cNvSpPr/>
      </dsp:nvSpPr>
      <dsp:spPr>
        <a:xfrm>
          <a:off x="0" y="0"/>
          <a:ext cx="3240360" cy="926648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1. PLAN OPERATIVO 2014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235" y="45235"/>
        <a:ext cx="3149890" cy="836178"/>
      </dsp:txXfrm>
    </dsp:sp>
    <dsp:sp modelId="{384A6F8B-6E29-49B6-9BA0-A3ED58A8A253}">
      <dsp:nvSpPr>
        <dsp:cNvPr id="0" name=""/>
        <dsp:cNvSpPr/>
      </dsp:nvSpPr>
      <dsp:spPr>
        <a:xfrm>
          <a:off x="0" y="1079140"/>
          <a:ext cx="3240360" cy="842400"/>
        </a:xfrm>
        <a:prstGeom prst="round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2. PRESUPUESTO 2014</a:t>
          </a:r>
          <a:endParaRPr lang="en-US" sz="2000" kern="1200" dirty="0"/>
        </a:p>
      </dsp:txBody>
      <dsp:txXfrm>
        <a:off x="41123" y="1120263"/>
        <a:ext cx="3158114" cy="760154"/>
      </dsp:txXfrm>
    </dsp:sp>
    <dsp:sp modelId="{68020883-86C9-4F46-B8BA-314D9061C252}">
      <dsp:nvSpPr>
        <dsp:cNvPr id="0" name=""/>
        <dsp:cNvSpPr/>
      </dsp:nvSpPr>
      <dsp:spPr>
        <a:xfrm>
          <a:off x="0" y="2051140"/>
          <a:ext cx="3240360" cy="842400"/>
        </a:xfrm>
        <a:prstGeom prst="round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3..OBRAS Y PROGRAMAS VIALSUR 2014</a:t>
          </a:r>
          <a:endParaRPr lang="en-US" sz="2000" kern="1200" dirty="0"/>
        </a:p>
      </dsp:txBody>
      <dsp:txXfrm>
        <a:off x="41123" y="2092263"/>
        <a:ext cx="3158114" cy="760154"/>
      </dsp:txXfrm>
    </dsp:sp>
    <dsp:sp modelId="{09D277F3-7397-428D-AC13-946B509770E1}">
      <dsp:nvSpPr>
        <dsp:cNvPr id="0" name=""/>
        <dsp:cNvSpPr/>
      </dsp:nvSpPr>
      <dsp:spPr>
        <a:xfrm>
          <a:off x="0" y="3023140"/>
          <a:ext cx="3240360" cy="8424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hlinkClick xmlns:r="http://schemas.openxmlformats.org/officeDocument/2006/relationships" r:id="" action="ppaction://hlinksldjump"/>
            </a:rPr>
            <a:t>4.COORDINACIONES ADMINISTRATIVAS</a:t>
          </a:r>
          <a:endParaRPr lang="en-US" sz="1800" kern="1200" dirty="0"/>
        </a:p>
      </dsp:txBody>
      <dsp:txXfrm>
        <a:off x="41123" y="3064263"/>
        <a:ext cx="3158114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B367D-49C1-44EB-877E-2822430B845A}">
      <dsp:nvSpPr>
        <dsp:cNvPr id="0" name=""/>
        <dsp:cNvSpPr/>
      </dsp:nvSpPr>
      <dsp:spPr>
        <a:xfrm>
          <a:off x="0" y="0"/>
          <a:ext cx="3456384" cy="486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PROGRESO DE LA RED VIAL 2014</a:t>
          </a:r>
          <a:endParaRPr lang="en-US" sz="1400" kern="1200" dirty="0"/>
        </a:p>
      </dsp:txBody>
      <dsp:txXfrm>
        <a:off x="23760" y="23760"/>
        <a:ext cx="3408864" cy="439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86301-36D4-4874-8EA5-3AF8D88EDA81}">
      <dsp:nvSpPr>
        <dsp:cNvPr id="0" name=""/>
        <dsp:cNvSpPr/>
      </dsp:nvSpPr>
      <dsp:spPr>
        <a:xfrm>
          <a:off x="0" y="138"/>
          <a:ext cx="6555981" cy="35976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OBRAS EJECUTADAS 2014</a:t>
          </a:r>
          <a:endParaRPr lang="en-US" sz="1800" kern="1200" dirty="0"/>
        </a:p>
      </dsp:txBody>
      <dsp:txXfrm>
        <a:off x="17562" y="17700"/>
        <a:ext cx="6520857" cy="3246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6D56-6109-4FF1-B705-2C8A78DC19B4}">
      <dsp:nvSpPr>
        <dsp:cNvPr id="0" name=""/>
        <dsp:cNvSpPr/>
      </dsp:nvSpPr>
      <dsp:spPr>
        <a:xfrm rot="5400000">
          <a:off x="1556735" y="967033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ADMINISTRATIVO</a:t>
          </a:r>
          <a:endParaRPr lang="en-US" sz="6600" kern="1200" dirty="0"/>
        </a:p>
      </dsp:txBody>
      <dsp:txXfrm rot="-5400000">
        <a:off x="1853328" y="1101351"/>
        <a:ext cx="885531" cy="1017850"/>
      </dsp:txXfrm>
    </dsp:sp>
    <dsp:sp modelId="{E8321BC5-86B7-4FDC-9FFB-34CAE0DA805C}">
      <dsp:nvSpPr>
        <dsp:cNvPr id="0" name=""/>
        <dsp:cNvSpPr/>
      </dsp:nvSpPr>
      <dsp:spPr>
        <a:xfrm>
          <a:off x="2601" y="1166660"/>
          <a:ext cx="1597016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D8A9E-FADB-4799-B9C5-016BB33A2C76}">
      <dsp:nvSpPr>
        <dsp:cNvPr id="0" name=""/>
        <dsp:cNvSpPr/>
      </dsp:nvSpPr>
      <dsp:spPr>
        <a:xfrm rot="5400000">
          <a:off x="2946139" y="967033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JURIDICO</a:t>
          </a:r>
          <a:endParaRPr lang="en-US" sz="1800" kern="1200" dirty="0"/>
        </a:p>
      </dsp:txBody>
      <dsp:txXfrm rot="-5400000">
        <a:off x="3242732" y="1101351"/>
        <a:ext cx="885531" cy="1017850"/>
      </dsp:txXfrm>
    </dsp:sp>
    <dsp:sp modelId="{E739464D-A63F-43EF-8632-028A9F10D268}">
      <dsp:nvSpPr>
        <dsp:cNvPr id="0" name=""/>
        <dsp:cNvSpPr/>
      </dsp:nvSpPr>
      <dsp:spPr>
        <a:xfrm rot="5400000">
          <a:off x="2254099" y="2222169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GERENCIA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TECNICA</a:t>
          </a:r>
          <a:endParaRPr lang="en-US" sz="1400" kern="1200" dirty="0"/>
        </a:p>
      </dsp:txBody>
      <dsp:txXfrm rot="-5400000">
        <a:off x="2550692" y="2356487"/>
        <a:ext cx="885531" cy="1017850"/>
      </dsp:txXfrm>
    </dsp:sp>
    <dsp:sp modelId="{5B8C50B9-FE68-4BD6-86A2-276B5FA907B4}">
      <dsp:nvSpPr>
        <dsp:cNvPr id="0" name=""/>
        <dsp:cNvSpPr/>
      </dsp:nvSpPr>
      <dsp:spPr>
        <a:xfrm>
          <a:off x="3675739" y="2421796"/>
          <a:ext cx="1650250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B2306-EAA2-48F4-B4DA-F545DA40A520}">
      <dsp:nvSpPr>
        <dsp:cNvPr id="0" name=""/>
        <dsp:cNvSpPr/>
      </dsp:nvSpPr>
      <dsp:spPr>
        <a:xfrm rot="5400000">
          <a:off x="864695" y="2222169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TALENTO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HUMANO</a:t>
          </a:r>
          <a:endParaRPr lang="en-US" sz="1700" kern="1200" dirty="0"/>
        </a:p>
      </dsp:txBody>
      <dsp:txXfrm rot="-5400000">
        <a:off x="1161288" y="2356487"/>
        <a:ext cx="885531" cy="1017850"/>
      </dsp:txXfrm>
    </dsp:sp>
    <dsp:sp modelId="{75EED75C-97A1-4A62-8D26-F3820C529B54}">
      <dsp:nvSpPr>
        <dsp:cNvPr id="0" name=""/>
        <dsp:cNvSpPr/>
      </dsp:nvSpPr>
      <dsp:spPr>
        <a:xfrm rot="5400000">
          <a:off x="1556735" y="3477306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COMPRAS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PUBLICAS</a:t>
          </a:r>
          <a:endParaRPr lang="en-US" sz="1400" kern="1200" dirty="0"/>
        </a:p>
      </dsp:txBody>
      <dsp:txXfrm rot="-5400000">
        <a:off x="1853328" y="3611624"/>
        <a:ext cx="885531" cy="1017850"/>
      </dsp:txXfrm>
    </dsp:sp>
    <dsp:sp modelId="{ECCFE448-E7B0-4298-8184-E2B52D0A3A4E}">
      <dsp:nvSpPr>
        <dsp:cNvPr id="0" name=""/>
        <dsp:cNvSpPr/>
      </dsp:nvSpPr>
      <dsp:spPr>
        <a:xfrm>
          <a:off x="2601" y="3676933"/>
          <a:ext cx="1597016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42E5E-D596-4082-B157-A6616D7F4FC5}">
      <dsp:nvSpPr>
        <dsp:cNvPr id="0" name=""/>
        <dsp:cNvSpPr/>
      </dsp:nvSpPr>
      <dsp:spPr>
        <a:xfrm rot="5400000">
          <a:off x="2946139" y="3477306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FINANCIERO</a:t>
          </a:r>
          <a:endParaRPr lang="en-US" sz="1300" kern="1200" dirty="0"/>
        </a:p>
      </dsp:txBody>
      <dsp:txXfrm rot="-5400000">
        <a:off x="3242732" y="3611624"/>
        <a:ext cx="885531" cy="1017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6D56-6109-4FF1-B705-2C8A78DC19B4}">
      <dsp:nvSpPr>
        <dsp:cNvPr id="0" name=""/>
        <dsp:cNvSpPr/>
      </dsp:nvSpPr>
      <dsp:spPr>
        <a:xfrm rot="5400000">
          <a:off x="1556735" y="967033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ADMINISTRATIVO</a:t>
          </a:r>
          <a:endParaRPr lang="en-US" sz="6600" kern="1200" dirty="0"/>
        </a:p>
      </dsp:txBody>
      <dsp:txXfrm rot="-5400000">
        <a:off x="1853328" y="1101351"/>
        <a:ext cx="885531" cy="1017850"/>
      </dsp:txXfrm>
    </dsp:sp>
    <dsp:sp modelId="{E8321BC5-86B7-4FDC-9FFB-34CAE0DA805C}">
      <dsp:nvSpPr>
        <dsp:cNvPr id="0" name=""/>
        <dsp:cNvSpPr/>
      </dsp:nvSpPr>
      <dsp:spPr>
        <a:xfrm>
          <a:off x="2601" y="1166660"/>
          <a:ext cx="1597016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D8A9E-FADB-4799-B9C5-016BB33A2C76}">
      <dsp:nvSpPr>
        <dsp:cNvPr id="0" name=""/>
        <dsp:cNvSpPr/>
      </dsp:nvSpPr>
      <dsp:spPr>
        <a:xfrm rot="5400000">
          <a:off x="2946139" y="967033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JURIDICO</a:t>
          </a:r>
          <a:endParaRPr lang="en-US" sz="1800" kern="1200" dirty="0"/>
        </a:p>
      </dsp:txBody>
      <dsp:txXfrm rot="-5400000">
        <a:off x="3242732" y="1101351"/>
        <a:ext cx="885531" cy="1017850"/>
      </dsp:txXfrm>
    </dsp:sp>
    <dsp:sp modelId="{E739464D-A63F-43EF-8632-028A9F10D268}">
      <dsp:nvSpPr>
        <dsp:cNvPr id="0" name=""/>
        <dsp:cNvSpPr/>
      </dsp:nvSpPr>
      <dsp:spPr>
        <a:xfrm rot="5400000">
          <a:off x="2254099" y="2222169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GERENCIA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hlinkClick xmlns:r="http://schemas.openxmlformats.org/officeDocument/2006/relationships" r:id="" action="ppaction://hlinksldjump"/>
            </a:rPr>
            <a:t>TECNICA</a:t>
          </a:r>
          <a:endParaRPr lang="en-US" sz="1400" kern="1200" dirty="0"/>
        </a:p>
      </dsp:txBody>
      <dsp:txXfrm rot="-5400000">
        <a:off x="2550692" y="2356487"/>
        <a:ext cx="885531" cy="1017850"/>
      </dsp:txXfrm>
    </dsp:sp>
    <dsp:sp modelId="{5B8C50B9-FE68-4BD6-86A2-276B5FA907B4}">
      <dsp:nvSpPr>
        <dsp:cNvPr id="0" name=""/>
        <dsp:cNvSpPr/>
      </dsp:nvSpPr>
      <dsp:spPr>
        <a:xfrm>
          <a:off x="3675739" y="2421796"/>
          <a:ext cx="1650250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B2306-EAA2-48F4-B4DA-F545DA40A520}">
      <dsp:nvSpPr>
        <dsp:cNvPr id="0" name=""/>
        <dsp:cNvSpPr/>
      </dsp:nvSpPr>
      <dsp:spPr>
        <a:xfrm rot="5400000">
          <a:off x="864695" y="2222169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TALENTO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HUMANO</a:t>
          </a:r>
          <a:endParaRPr lang="en-US" sz="1700" kern="1200" dirty="0"/>
        </a:p>
      </dsp:txBody>
      <dsp:txXfrm rot="-5400000">
        <a:off x="1161288" y="2356487"/>
        <a:ext cx="885531" cy="1017850"/>
      </dsp:txXfrm>
    </dsp:sp>
    <dsp:sp modelId="{75EED75C-97A1-4A62-8D26-F3820C529B54}">
      <dsp:nvSpPr>
        <dsp:cNvPr id="0" name=""/>
        <dsp:cNvSpPr/>
      </dsp:nvSpPr>
      <dsp:spPr>
        <a:xfrm rot="5400000">
          <a:off x="1556735" y="3477306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COMPRAS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PUBLICAS</a:t>
          </a:r>
          <a:endParaRPr lang="en-US" sz="1400" kern="1200" dirty="0"/>
        </a:p>
      </dsp:txBody>
      <dsp:txXfrm rot="-5400000">
        <a:off x="1853328" y="3611624"/>
        <a:ext cx="885531" cy="1017850"/>
      </dsp:txXfrm>
    </dsp:sp>
    <dsp:sp modelId="{ECCFE448-E7B0-4298-8184-E2B52D0A3A4E}">
      <dsp:nvSpPr>
        <dsp:cNvPr id="0" name=""/>
        <dsp:cNvSpPr/>
      </dsp:nvSpPr>
      <dsp:spPr>
        <a:xfrm>
          <a:off x="2601" y="3676933"/>
          <a:ext cx="1597016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42E5E-D596-4082-B157-A6616D7F4FC5}">
      <dsp:nvSpPr>
        <dsp:cNvPr id="0" name=""/>
        <dsp:cNvSpPr/>
      </dsp:nvSpPr>
      <dsp:spPr>
        <a:xfrm rot="5400000">
          <a:off x="2946139" y="3477306"/>
          <a:ext cx="1478718" cy="12864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FINANCIERO</a:t>
          </a:r>
          <a:endParaRPr lang="en-US" sz="1300" kern="1200" dirty="0"/>
        </a:p>
      </dsp:txBody>
      <dsp:txXfrm rot="-5400000">
        <a:off x="3242732" y="3611624"/>
        <a:ext cx="885531" cy="10178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FE02E-ACC4-4FEE-A2C6-114AEAED2A21}">
      <dsp:nvSpPr>
        <dsp:cNvPr id="0" name=""/>
        <dsp:cNvSpPr/>
      </dsp:nvSpPr>
      <dsp:spPr>
        <a:xfrm>
          <a:off x="0" y="1436"/>
          <a:ext cx="7704856" cy="6249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ASESORIA JURIDICA.</a:t>
          </a:r>
          <a:endParaRPr lang="en-US" sz="2800" b="1" kern="1200" dirty="0"/>
        </a:p>
      </dsp:txBody>
      <dsp:txXfrm>
        <a:off x="30506" y="31942"/>
        <a:ext cx="7643844" cy="563909"/>
      </dsp:txXfrm>
    </dsp:sp>
    <dsp:sp modelId="{0DC7A1C0-FEAE-4CB4-9B02-C4495E8FF2D1}">
      <dsp:nvSpPr>
        <dsp:cNvPr id="0" name=""/>
        <dsp:cNvSpPr/>
      </dsp:nvSpPr>
      <dsp:spPr>
        <a:xfrm>
          <a:off x="0" y="639619"/>
          <a:ext cx="7704856" cy="624921"/>
        </a:xfrm>
        <a:prstGeom prst="round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12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Contratos Ocasionales</a:t>
          </a:r>
          <a:r>
            <a:rPr lang="es-EC" sz="2400" kern="1200" dirty="0" smtClean="0">
              <a:latin typeface="Arial Narrow" panose="020B0606020202030204" pitchFamily="34" charset="0"/>
            </a:rPr>
            <a:t>, 22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2" action="ppaction://hlinkfile"/>
            </a:rPr>
            <a:t>Contratos eventuales</a:t>
          </a:r>
          <a:r>
            <a:rPr lang="es-EC" sz="2400" kern="1200" dirty="0" smtClean="0">
              <a:latin typeface="Arial Narrow" panose="020B0606020202030204" pitchFamily="34" charset="0"/>
            </a:rPr>
            <a:t>.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670125"/>
        <a:ext cx="7643844" cy="563909"/>
      </dsp:txXfrm>
    </dsp:sp>
    <dsp:sp modelId="{DE71FF84-604A-4336-9D99-E8FA88D7582A}">
      <dsp:nvSpPr>
        <dsp:cNvPr id="0" name=""/>
        <dsp:cNvSpPr/>
      </dsp:nvSpPr>
      <dsp:spPr>
        <a:xfrm>
          <a:off x="0" y="1281258"/>
          <a:ext cx="7704856" cy="62492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49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3" action="ppaction://hlinkfile"/>
            </a:rPr>
            <a:t>Contratos</a:t>
          </a:r>
          <a:r>
            <a:rPr lang="es-EC" sz="2400" kern="1200" dirty="0" smtClean="0">
              <a:latin typeface="Arial Narrow" panose="020B0606020202030204" pitchFamily="34" charset="0"/>
            </a:rPr>
            <a:t> de arriendo.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1311764"/>
        <a:ext cx="7643844" cy="563909"/>
      </dsp:txXfrm>
    </dsp:sp>
    <dsp:sp modelId="{5FC3CE89-DFB6-4EEB-9C35-F337C2AA36FB}">
      <dsp:nvSpPr>
        <dsp:cNvPr id="0" name=""/>
        <dsp:cNvSpPr/>
      </dsp:nvSpPr>
      <dsp:spPr>
        <a:xfrm>
          <a:off x="0" y="1915984"/>
          <a:ext cx="7704856" cy="624921"/>
        </a:xfrm>
        <a:prstGeom prst="round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45 </a:t>
          </a:r>
          <a:r>
            <a:rPr lang="es-EC" sz="2400" kern="1200" noProof="0" dirty="0" smtClean="0">
              <a:latin typeface="Arial Narrow" panose="020B0606020202030204" pitchFamily="34" charset="0"/>
              <a:hlinkClick xmlns:r="http://schemas.openxmlformats.org/officeDocument/2006/relationships" r:id="rId4" action="ppaction://hlinkfile"/>
            </a:rPr>
            <a:t>Convenios</a:t>
          </a:r>
          <a:r>
            <a:rPr lang="es-EC" sz="2400" kern="1200" dirty="0" smtClean="0">
              <a:latin typeface="Arial Narrow" panose="020B0606020202030204" pitchFamily="34" charset="0"/>
            </a:rPr>
            <a:t> de </a:t>
          </a:r>
          <a:r>
            <a:rPr lang="es-EC" sz="2400" kern="1200" noProof="0" dirty="0" smtClean="0">
              <a:latin typeface="Arial Narrow" panose="020B0606020202030204" pitchFamily="34" charset="0"/>
            </a:rPr>
            <a:t>Cooperación</a:t>
          </a:r>
          <a:r>
            <a:rPr lang="es-EC" sz="2400" kern="1200" dirty="0" smtClean="0">
              <a:latin typeface="Arial Narrow" panose="020B0606020202030204" pitchFamily="34" charset="0"/>
            </a:rPr>
            <a:t>.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1946490"/>
        <a:ext cx="7643844" cy="563909"/>
      </dsp:txXfrm>
    </dsp:sp>
    <dsp:sp modelId="{7C76A205-5B2D-4063-A0A4-1498A85F734C}">
      <dsp:nvSpPr>
        <dsp:cNvPr id="0" name=""/>
        <dsp:cNvSpPr/>
      </dsp:nvSpPr>
      <dsp:spPr>
        <a:xfrm>
          <a:off x="0" y="2554167"/>
          <a:ext cx="7704856" cy="62492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82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5" action="ppaction://hlinkfile"/>
            </a:rPr>
            <a:t>Criterios</a:t>
          </a:r>
          <a:r>
            <a:rPr lang="es-EC" sz="2400" kern="1200" dirty="0" smtClean="0">
              <a:latin typeface="Arial Narrow" panose="020B0606020202030204" pitchFamily="34" charset="0"/>
            </a:rPr>
            <a:t> Jurídicos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2584673"/>
        <a:ext cx="7643844" cy="563909"/>
      </dsp:txXfrm>
    </dsp:sp>
    <dsp:sp modelId="{0DFF9B24-79FB-4D4D-9BE2-B5B9D4B3174E}">
      <dsp:nvSpPr>
        <dsp:cNvPr id="0" name=""/>
        <dsp:cNvSpPr/>
      </dsp:nvSpPr>
      <dsp:spPr>
        <a:xfrm>
          <a:off x="0" y="3192349"/>
          <a:ext cx="7704856" cy="624921"/>
        </a:xfrm>
        <a:prstGeom prst="round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8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6" action="ppaction://hlinkfile"/>
            </a:rPr>
            <a:t>Resoluciones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3222855"/>
        <a:ext cx="7643844" cy="563909"/>
      </dsp:txXfrm>
    </dsp:sp>
    <dsp:sp modelId="{32CC6864-862C-4A93-963F-C4ADBE3D821D}">
      <dsp:nvSpPr>
        <dsp:cNvPr id="0" name=""/>
        <dsp:cNvSpPr/>
      </dsp:nvSpPr>
      <dsp:spPr>
        <a:xfrm>
          <a:off x="0" y="3830532"/>
          <a:ext cx="7704856" cy="62492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3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7" action="ppaction://hlinkfile"/>
            </a:rPr>
            <a:t>Contratos</a:t>
          </a:r>
          <a:r>
            <a:rPr lang="es-EC" sz="2400" kern="1200" dirty="0" smtClean="0">
              <a:latin typeface="Arial Narrow" panose="020B0606020202030204" pitchFamily="34" charset="0"/>
            </a:rPr>
            <a:t> de Transferencia de Dominio.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3861038"/>
        <a:ext cx="7643844" cy="563909"/>
      </dsp:txXfrm>
    </dsp:sp>
    <dsp:sp modelId="{9AAA81B6-6D5B-4457-B15E-D4EEE19D20D0}">
      <dsp:nvSpPr>
        <dsp:cNvPr id="0" name=""/>
        <dsp:cNvSpPr/>
      </dsp:nvSpPr>
      <dsp:spPr>
        <a:xfrm>
          <a:off x="0" y="4468715"/>
          <a:ext cx="7704856" cy="624921"/>
        </a:xfrm>
        <a:prstGeom prst="round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2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8" action="ppaction://hlinkfile"/>
            </a:rPr>
            <a:t>Convenios</a:t>
          </a:r>
          <a:r>
            <a:rPr lang="es-EC" sz="2400" kern="1200" dirty="0" smtClean="0">
              <a:latin typeface="Arial Narrow" panose="020B0606020202030204" pitchFamily="34" charset="0"/>
            </a:rPr>
            <a:t> de entrega de materiales.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4499221"/>
        <a:ext cx="7643844" cy="563909"/>
      </dsp:txXfrm>
    </dsp:sp>
    <dsp:sp modelId="{92E61F50-4864-4528-9E2E-D259F09E9237}">
      <dsp:nvSpPr>
        <dsp:cNvPr id="0" name=""/>
        <dsp:cNvSpPr/>
      </dsp:nvSpPr>
      <dsp:spPr>
        <a:xfrm>
          <a:off x="0" y="5106897"/>
          <a:ext cx="7704856" cy="6249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 Narrow" panose="020B0606020202030204" pitchFamily="34" charset="0"/>
            </a:rPr>
            <a:t>20 </a:t>
          </a:r>
          <a:r>
            <a:rPr lang="es-EC" sz="2400" kern="1200" dirty="0" smtClean="0">
              <a:latin typeface="Arial Narrow" panose="020B0606020202030204" pitchFamily="34" charset="0"/>
              <a:hlinkClick xmlns:r="http://schemas.openxmlformats.org/officeDocument/2006/relationships" r:id="rId9" action="ppaction://hlinkfile"/>
            </a:rPr>
            <a:t>Contratos</a:t>
          </a:r>
          <a:r>
            <a:rPr lang="es-EC" sz="2400" kern="1200" dirty="0" smtClean="0">
              <a:latin typeface="Arial Narrow" panose="020B0606020202030204" pitchFamily="34" charset="0"/>
            </a:rPr>
            <a:t> de obra Pública.</a:t>
          </a:r>
          <a:endParaRPr lang="es-EC" sz="2400" kern="1200" dirty="0">
            <a:latin typeface="Arial Narrow" panose="020B0606020202030204" pitchFamily="34" charset="0"/>
          </a:endParaRPr>
        </a:p>
      </dsp:txBody>
      <dsp:txXfrm>
        <a:off x="30506" y="5137403"/>
        <a:ext cx="7643844" cy="5639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CA10F-F222-4A0B-9465-D19821438191}">
      <dsp:nvSpPr>
        <dsp:cNvPr id="0" name=""/>
        <dsp:cNvSpPr/>
      </dsp:nvSpPr>
      <dsp:spPr>
        <a:xfrm>
          <a:off x="0" y="576062"/>
          <a:ext cx="7419482" cy="60274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COMPRAS PÚBLICAS.</a:t>
          </a:r>
          <a:endParaRPr lang="en-US" sz="2500" kern="1200" dirty="0"/>
        </a:p>
      </dsp:txBody>
      <dsp:txXfrm>
        <a:off x="29424" y="605486"/>
        <a:ext cx="7360634" cy="543898"/>
      </dsp:txXfrm>
    </dsp:sp>
    <dsp:sp modelId="{0D4CD997-4AF9-4078-8D31-E46ADBF69509}">
      <dsp:nvSpPr>
        <dsp:cNvPr id="0" name=""/>
        <dsp:cNvSpPr/>
      </dsp:nvSpPr>
      <dsp:spPr>
        <a:xfrm>
          <a:off x="0" y="2667865"/>
          <a:ext cx="741948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569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667865"/>
        <a:ext cx="7419482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0.30172</cdr:x>
      <cdr:y>0</cdr:y>
    </cdr:from>
    <cdr:to>
      <cdr:x>0.84846</cdr:x>
      <cdr:y>0.24371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520280" y="-188640"/>
          <a:ext cx="4566879" cy="1579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1600" b="1" dirty="0"/>
            <a:t>EJECUCION DE OBRAS VIALSUR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EC" sz="1600" b="1" dirty="0" smtClean="0"/>
            <a:t>Enero a Diciembre /2014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EC" sz="1600" b="1" dirty="0" smtClean="0"/>
            <a:t> </a:t>
          </a:r>
          <a:r>
            <a:rPr lang="es-EC" sz="1600" b="1" dirty="0"/>
            <a:t>$ 10 064 341.50 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0.06099</cdr:x>
      <cdr:y>0.01952</cdr:y>
    </cdr:from>
    <cdr:to>
      <cdr:x>0.57939</cdr:x>
      <cdr:y>0.08894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41960" y="68580"/>
          <a:ext cx="375666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s-EC" sz="1400" b="1"/>
            <a:t>PROYECTOS EMBLEMATICOS AÑO 2014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0.17595</cdr:x>
      <cdr:y>0.51444</cdr:y>
    </cdr:from>
    <cdr:to>
      <cdr:x>0.30299</cdr:x>
      <cdr:y>0.61961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512168" y="2232248"/>
          <a:ext cx="1091851" cy="45635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extrusionH="76200" prstMaterial="dkEdge">
          <a:bevelT/>
          <a:extrusionClr>
            <a:schemeClr val="tx1"/>
          </a:extrusionClr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100</a:t>
          </a:r>
          <a:r>
            <a:rPr lang="en-US" sz="2400" b="1" cap="none" spc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%</a:t>
          </a:r>
          <a:endParaRPr lang="en-US" sz="24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0474" cy="496967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740" y="4"/>
            <a:ext cx="2950474" cy="496967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78625735-AF67-4472-8B0D-A3784286A7E2}" type="datetimeFigureOut">
              <a:rPr lang="es-EC" smtClean="0"/>
              <a:pPr/>
              <a:t>23/04/2015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40654"/>
            <a:ext cx="2950474" cy="49696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740" y="9440654"/>
            <a:ext cx="2950474" cy="49696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BE695479-8E20-45BD-B556-FD930EF1761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146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50950" cy="497378"/>
          </a:xfrm>
          <a:prstGeom prst="rect">
            <a:avLst/>
          </a:prstGeom>
        </p:spPr>
        <p:txBody>
          <a:bodyPr vert="horz" lIns="65481" tIns="32742" rIns="65481" bIns="32742" rtlCol="0"/>
          <a:lstStyle>
            <a:lvl1pPr algn="l">
              <a:defRPr sz="9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6744" y="4"/>
            <a:ext cx="2950949" cy="497378"/>
          </a:xfrm>
          <a:prstGeom prst="rect">
            <a:avLst/>
          </a:prstGeom>
        </p:spPr>
        <p:txBody>
          <a:bodyPr vert="horz" lIns="65481" tIns="32742" rIns="65481" bIns="32742" rtlCol="0"/>
          <a:lstStyle>
            <a:lvl1pPr algn="r">
              <a:defRPr sz="900"/>
            </a:lvl1pPr>
          </a:lstStyle>
          <a:p>
            <a:fld id="{EF0766DD-6F2C-457D-BF5E-2B36487A0E1C}" type="datetimeFigureOut">
              <a:rPr lang="es-EC" smtClean="0"/>
              <a:pPr/>
              <a:t>23/04/2015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481" tIns="32742" rIns="65481" bIns="32742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990" y="4721568"/>
            <a:ext cx="5446810" cy="4472879"/>
          </a:xfrm>
          <a:prstGeom prst="rect">
            <a:avLst/>
          </a:prstGeom>
        </p:spPr>
        <p:txBody>
          <a:bodyPr vert="horz" lIns="65481" tIns="32742" rIns="65481" bIns="3274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9440799"/>
            <a:ext cx="2950950" cy="497378"/>
          </a:xfrm>
          <a:prstGeom prst="rect">
            <a:avLst/>
          </a:prstGeom>
        </p:spPr>
        <p:txBody>
          <a:bodyPr vert="horz" lIns="65481" tIns="32742" rIns="65481" bIns="32742" rtlCol="0" anchor="b"/>
          <a:lstStyle>
            <a:lvl1pPr algn="l"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6744" y="9440799"/>
            <a:ext cx="2950949" cy="497378"/>
          </a:xfrm>
          <a:prstGeom prst="rect">
            <a:avLst/>
          </a:prstGeom>
        </p:spPr>
        <p:txBody>
          <a:bodyPr vert="horz" lIns="65481" tIns="32742" rIns="65481" bIns="32742" rtlCol="0" anchor="b"/>
          <a:lstStyle>
            <a:lvl1pPr algn="r">
              <a:defRPr sz="900"/>
            </a:lvl1pPr>
          </a:lstStyle>
          <a:p>
            <a:fld id="{B8B5BB2F-94FF-4004-A20B-A2DE1566339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415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634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95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545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6424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2438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098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161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161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16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077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035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6342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5896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876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5606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619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27D5-2E40-4030-A942-CCE0A7A2F306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9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027D5-2E40-4030-A942-CCE0A7A2F306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9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50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375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384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6661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67288" cy="3727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BB2F-94FF-4004-A20B-A2DE1566339E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45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F40C-0FC4-4769-AC24-75149202ADD5}" type="datetime1">
              <a:rPr lang="es-EC" smtClean="0"/>
              <a:t>23/04/2015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00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A72-EC4A-4906-8BBB-A9E87919C165}" type="datetime1">
              <a:rPr lang="es-EC" smtClean="0"/>
              <a:t>23/04/2015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4E0B-B89A-41DD-9CB6-EE7E590BDCD0}" type="datetime1">
              <a:rPr lang="es-EC" smtClean="0"/>
              <a:t>23/04/2015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06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 rot="5400000">
            <a:off x="4206082" y="6644482"/>
            <a:ext cx="14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2268538" y="333374"/>
            <a:ext cx="6532562" cy="575992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379" y="2132856"/>
            <a:ext cx="1656184" cy="1872208"/>
          </a:xfrm>
        </p:spPr>
        <p:txBody>
          <a:bodyPr anchor="b"/>
          <a:lstStyle>
            <a:lvl1pPr algn="l">
              <a:defRPr sz="2000" b="1">
                <a:solidFill>
                  <a:srgbClr val="F15D2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4149082"/>
            <a:ext cx="1673299" cy="197488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43889" y="6461127"/>
            <a:ext cx="576262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A8A8A"/>
                </a:solidFill>
              </a:defRPr>
            </a:lvl1pPr>
          </a:lstStyle>
          <a:p>
            <a:pPr>
              <a:defRPr/>
            </a:pPr>
            <a:fld id="{0CDD79D3-7317-4B47-BA6D-0AFB24834A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313239" y="6492877"/>
            <a:ext cx="3502025" cy="3016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r>
              <a:rPr lang="es-ES" smtClean="0"/>
              <a:t>informe de gerencia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89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4A4-7625-4730-84BA-7AF01F04A184}" type="datetime1">
              <a:rPr lang="es-EC" smtClean="0"/>
              <a:t>23/04/2015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5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B95E-EF2C-459A-8B26-210C2D1EC752}" type="datetime1">
              <a:rPr lang="es-EC" smtClean="0"/>
              <a:t>23/04/2015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87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6E1A-2B72-4ED6-9F62-13461F20D29B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21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F0D1-6CA3-4D0F-BD03-3CDF82FA93F4}" type="datetime1">
              <a:rPr lang="es-EC" smtClean="0"/>
              <a:t>23/04/2015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51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407A-3FD7-41D8-94F9-88203CB02DB6}" type="datetime1">
              <a:rPr lang="es-EC" smtClean="0"/>
              <a:t>23/04/2015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77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18F0-BD13-4082-9FFE-670C875952D4}" type="datetime1">
              <a:rPr lang="es-EC" smtClean="0"/>
              <a:t>23/04/2015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52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55E8-DA04-41D4-9A7B-301BDB8CF4BD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35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AFF4-4F5E-4ECB-84B6-0EE4B5BFC959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11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407A-3FD7-41D8-94F9-88203CB02DB6}" type="datetime1">
              <a:rPr lang="es-EC" smtClean="0"/>
              <a:t>23/04/2015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86F9-BE1C-4CA2-A547-561DA51184D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79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TRIZ%20diciembre/COMUNICACION/VIDEOS%20VIALSUR%20EP/PASTILLA%20GPL-3%20DE%20JUNIO%20barrios%20perifericos.mp4" TargetMode="External"/><Relationship Id="rId5" Type="http://schemas.openxmlformats.org/officeDocument/2006/relationships/chart" Target="../charts/chart8.xml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hyperlink" Target="MATRIZ%20diciembre/COMUNICACION/VIDEOS%20VIALSUR%20EP/PASTILLA%20GPL%20TV-2...%20DE%20NOVIEMBRE.m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planillas/FOTOGRAFIAS%20VIDEOS/V&#204;A%20MACARA-SAUCILLO%2030-05-14" TargetMode="Externa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MATRIZ%20diciembre/COMUNICACION/VIDEOS%20VIALSUR%20EP/PASTILLA%20GPL-3%20DE%20JUNIO%20barrios%20perifericos.mp4" TargetMode="Externa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planillas/CANTONES/PINDAL.xlsx" TargetMode="External"/><Relationship Id="rId13" Type="http://schemas.openxmlformats.org/officeDocument/2006/relationships/diagramData" Target="../diagrams/data5.xml"/><Relationship Id="rId18" Type="http://schemas.openxmlformats.org/officeDocument/2006/relationships/hyperlink" Target="planillas/CANTONES/MACARA.xlsx" TargetMode="External"/><Relationship Id="rId26" Type="http://schemas.openxmlformats.org/officeDocument/2006/relationships/hyperlink" Target="planillas/CANTONES/CALVAS.xlsx" TargetMode="External"/><Relationship Id="rId3" Type="http://schemas.openxmlformats.org/officeDocument/2006/relationships/image" Target="../media/image2.jpg"/><Relationship Id="rId21" Type="http://schemas.openxmlformats.org/officeDocument/2006/relationships/hyperlink" Target="planillas/CANTONES/CHAGUARPAMBA.xlsx" TargetMode="External"/><Relationship Id="rId7" Type="http://schemas.openxmlformats.org/officeDocument/2006/relationships/hyperlink" Target="planillas/CANTONES/QUILANGA.xlsx" TargetMode="External"/><Relationship Id="rId12" Type="http://schemas.openxmlformats.org/officeDocument/2006/relationships/slide" Target="slide3.xml"/><Relationship Id="rId17" Type="http://schemas.microsoft.com/office/2007/relationships/diagramDrawing" Target="../diagrams/drawing5.xml"/><Relationship Id="rId25" Type="http://schemas.openxmlformats.org/officeDocument/2006/relationships/hyperlink" Target="planillas/CANTONES/GONZANAMA.xlsx" TargetMode="External"/><Relationship Id="rId3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5.xml"/><Relationship Id="rId20" Type="http://schemas.openxmlformats.org/officeDocument/2006/relationships/hyperlink" Target="planillas/CANTONES/ESPINDOLA.xlsx" TargetMode="External"/><Relationship Id="rId29" Type="http://schemas.openxmlformats.org/officeDocument/2006/relationships/hyperlink" Target="planillas/CANTONES/PUYANGO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lanillas/CANTONES/OLMEDO.xlsx" TargetMode="External"/><Relationship Id="rId11" Type="http://schemas.openxmlformats.org/officeDocument/2006/relationships/hyperlink" Target="planillas/CANTONES/SOZORANGA.xlsx" TargetMode="External"/><Relationship Id="rId24" Type="http://schemas.openxmlformats.org/officeDocument/2006/relationships/hyperlink" Target="planillas/CANTONES/SARAGURO.xlsx" TargetMode="External"/><Relationship Id="rId32" Type="http://schemas.openxmlformats.org/officeDocument/2006/relationships/image" Target="../media/image9.jpeg"/><Relationship Id="rId5" Type="http://schemas.openxmlformats.org/officeDocument/2006/relationships/image" Target="../media/image17.jpeg"/><Relationship Id="rId15" Type="http://schemas.openxmlformats.org/officeDocument/2006/relationships/diagramQuickStyle" Target="../diagrams/quickStyle5.xml"/><Relationship Id="rId23" Type="http://schemas.openxmlformats.org/officeDocument/2006/relationships/hyperlink" Target="planillas/CANTONES/LOJA.xlsx" TargetMode="External"/><Relationship Id="rId28" Type="http://schemas.openxmlformats.org/officeDocument/2006/relationships/image" Target="../media/image18.png"/><Relationship Id="rId10" Type="http://schemas.openxmlformats.org/officeDocument/2006/relationships/hyperlink" Target="planillas/CANTONES/PALTAS.xlsx" TargetMode="External"/><Relationship Id="rId19" Type="http://schemas.openxmlformats.org/officeDocument/2006/relationships/hyperlink" Target="planillas/CANTONES/CELICA.xlsx" TargetMode="External"/><Relationship Id="rId31" Type="http://schemas.openxmlformats.org/officeDocument/2006/relationships/image" Target="../media/image8.jpeg"/><Relationship Id="rId4" Type="http://schemas.openxmlformats.org/officeDocument/2006/relationships/image" Target="../media/image16.jpeg"/><Relationship Id="rId9" Type="http://schemas.openxmlformats.org/officeDocument/2006/relationships/hyperlink" Target="planillas/CANTONES/ZAPOTILLO.xlsx" TargetMode="External"/><Relationship Id="rId14" Type="http://schemas.openxmlformats.org/officeDocument/2006/relationships/diagramLayout" Target="../diagrams/layout5.xml"/><Relationship Id="rId22" Type="http://schemas.openxmlformats.org/officeDocument/2006/relationships/hyperlink" Target="planillas/CANTONES/CATAMAYO.xlsx" TargetMode="External"/><Relationship Id="rId27" Type="http://schemas.openxmlformats.org/officeDocument/2006/relationships/hyperlink" Target="MATRIZ%20diciembre/COMUNICACION/macara%20saucillo/MACARA%20-%20SAUCILLO%20(1).JPG" TargetMode="External"/><Relationship Id="rId30" Type="http://schemas.openxmlformats.org/officeDocument/2006/relationships/hyperlink" Target="MATRIZ%20diciembre/COMUNICACION/VIDEOS%20VIALSUR%20EP/PASTILLA%20GPL-3%20DE%20JUNIO%20barrios%20perifericos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6.xml"/><Relationship Id="rId5" Type="http://schemas.openxmlformats.org/officeDocument/2006/relationships/slide" Target="slide2.xml"/><Relationship Id="rId10" Type="http://schemas.openxmlformats.org/officeDocument/2006/relationships/diagramQuickStyle" Target="../diagrams/quickStyle6.xml"/><Relationship Id="rId4" Type="http://schemas.openxmlformats.org/officeDocument/2006/relationships/slide" Target="slide3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4.png"/><Relationship Id="rId5" Type="http://schemas.openxmlformats.org/officeDocument/2006/relationships/diagramData" Target="../diagrams/data7.xml"/><Relationship Id="rId10" Type="http://schemas.openxmlformats.org/officeDocument/2006/relationships/slide" Target="slide2.xml"/><Relationship Id="rId4" Type="http://schemas.openxmlformats.org/officeDocument/2006/relationships/slide" Target="slide3.xml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slide" Target="slide15.xml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slide" Target="slide15.xml"/><Relationship Id="rId9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slide" Target="slide15.xml"/><Relationship Id="rId9" Type="http://schemas.microsoft.com/office/2007/relationships/diagramDrawing" Target="../diagrams/drawing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slide" Target="slide14.xml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hyperlink" Target="mesicic4_ecu_org6.pdf" TargetMode="External"/><Relationship Id="rId4" Type="http://schemas.openxmlformats.org/officeDocument/2006/relationships/slide" Target="slide30.xml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chart" Target="../charts/chart11.xml"/><Relationship Id="rId4" Type="http://schemas.openxmlformats.org/officeDocument/2006/relationships/slide" Target="slide15.xml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slide" Target="slide15.xml"/><Relationship Id="rId9" Type="http://schemas.microsoft.com/office/2007/relationships/diagramDrawing" Target="../diagrams/drawing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emf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18" Type="http://schemas.openxmlformats.org/officeDocument/2006/relationships/hyperlink" Target="mesicic4_ecu_org6.pdf" TargetMode="External"/><Relationship Id="rId3" Type="http://schemas.openxmlformats.org/officeDocument/2006/relationships/image" Target="../media/image2.jpg"/><Relationship Id="rId21" Type="http://schemas.openxmlformats.org/officeDocument/2006/relationships/slide" Target="slide25.xml"/><Relationship Id="rId7" Type="http://schemas.openxmlformats.org/officeDocument/2006/relationships/diagramData" Target="../diagrams/data3.xml"/><Relationship Id="rId12" Type="http://schemas.openxmlformats.org/officeDocument/2006/relationships/slide" Target="slide30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19" Type="http://schemas.openxmlformats.org/officeDocument/2006/relationships/image" Target="../media/image3.PNG"/><Relationship Id="rId4" Type="http://schemas.openxmlformats.org/officeDocument/2006/relationships/slide" Target="slide13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Relationship Id="rId2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slide" Target="slide3.xml"/><Relationship Id="rId9" Type="http://schemas.microsoft.com/office/2007/relationships/diagramDrawing" Target="../diagrams/drawin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slide" Target="slide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1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08"/>
            <a:ext cx="9153629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91522" y="2780928"/>
            <a:ext cx="6270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INFORME DE </a:t>
            </a:r>
            <a:r>
              <a:rPr lang="es-MX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RENDICION </a:t>
            </a:r>
            <a:r>
              <a:rPr lang="es-MX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CUENTAS</a:t>
            </a:r>
            <a:r>
              <a:rPr lang="es-MX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MX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Enero </a:t>
            </a:r>
            <a:r>
              <a:rPr lang="es-MX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es-MX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Diciembre del 2014</a:t>
            </a:r>
            <a:r>
              <a:rPr lang="es-EC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EC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C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PREFECTURA DE LOJA - VIALSUR.EP</a:t>
            </a:r>
            <a:endParaRPr lang="es-E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268288"/>
            <a:ext cx="8278813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294843" y="326340"/>
            <a:ext cx="6552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OBRA EJECUTADA VIALSUR 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es-E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6E13-4008-4F47-A363-BC41CFAF06C3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10</a:t>
            </a:fld>
            <a:endParaRPr lang="es-EC" dirty="0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077984"/>
              </p:ext>
            </p:extLst>
          </p:nvPr>
        </p:nvGraphicFramePr>
        <p:xfrm>
          <a:off x="245567" y="620010"/>
          <a:ext cx="8892480" cy="622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134" y="583386"/>
            <a:ext cx="1821120" cy="1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567" y="4424666"/>
            <a:ext cx="1992410" cy="14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2087" y="304204"/>
            <a:ext cx="2219247" cy="16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1241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339752" y="331528"/>
            <a:ext cx="5616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OBRA EJECUTADA VIALSUR 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es-E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F9C0-2AD2-4266-9887-63C3ADEB5FCB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11</a:t>
            </a:fld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4463480" y="7173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s-EC" dirty="0" smtClean="0"/>
              <a:t>kilómetros</a:t>
            </a:r>
            <a:r>
              <a:rPr lang="en-US" dirty="0" smtClean="0"/>
              <a:t> </a:t>
            </a:r>
            <a:r>
              <a:rPr lang="es-EC" dirty="0" smtClean="0"/>
              <a:t>intervenidos</a:t>
            </a:r>
            <a:r>
              <a:rPr lang="en-US" dirty="0" smtClean="0"/>
              <a:t>  </a:t>
            </a:r>
            <a:r>
              <a:rPr lang="es-EC" b="1" dirty="0" smtClean="0"/>
              <a:t>1991.7Km  </a:t>
            </a:r>
            <a:endParaRPr lang="en-US" dirty="0"/>
          </a:p>
          <a:p>
            <a:pPr algn="ctr"/>
            <a:endParaRPr lang="es-EC" dirty="0"/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093576"/>
              </p:ext>
            </p:extLst>
          </p:nvPr>
        </p:nvGraphicFramePr>
        <p:xfrm>
          <a:off x="611560" y="331528"/>
          <a:ext cx="5184576" cy="640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700807"/>
            <a:ext cx="2808312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784" y="4005063"/>
            <a:ext cx="2821662" cy="21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6800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chart seriesIdx="6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chart seriesIdx="6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664B-01CD-4E64-8BCA-C8694B77170A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12</a:t>
            </a:fld>
            <a:endParaRPr lang="es-EC" dirty="0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120337"/>
              </p:ext>
            </p:extLst>
          </p:nvPr>
        </p:nvGraphicFramePr>
        <p:xfrm>
          <a:off x="107504" y="188640"/>
          <a:ext cx="8352927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455" y="4509120"/>
            <a:ext cx="2241462" cy="16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455" y="2686697"/>
            <a:ext cx="2241462" cy="14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455" y="887334"/>
            <a:ext cx="2241462" cy="16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645"/>
          <a:stretch/>
        </p:blipFill>
        <p:spPr>
          <a:xfrm>
            <a:off x="2251715" y="347197"/>
            <a:ext cx="6757561" cy="617814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14" name="13 Elipse">
            <a:hlinkClick r:id="rId6" action="ppaction://hlinkfile"/>
          </p:cNvPr>
          <p:cNvSpPr/>
          <p:nvPr/>
        </p:nvSpPr>
        <p:spPr>
          <a:xfrm>
            <a:off x="6804248" y="3092711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Elipse">
            <a:hlinkClick r:id="rId7" action="ppaction://hlinkfile"/>
          </p:cNvPr>
          <p:cNvSpPr/>
          <p:nvPr/>
        </p:nvSpPr>
        <p:spPr>
          <a:xfrm>
            <a:off x="7567732" y="4825171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9 Elipse">
            <a:hlinkClick r:id="rId8" action="ppaction://hlinkfile"/>
          </p:cNvPr>
          <p:cNvSpPr/>
          <p:nvPr/>
        </p:nvSpPr>
        <p:spPr>
          <a:xfrm>
            <a:off x="4427984" y="3800765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20 Elipse">
            <a:hlinkClick r:id="rId9" action="ppaction://hlinkfile"/>
          </p:cNvPr>
          <p:cNvSpPr/>
          <p:nvPr/>
        </p:nvSpPr>
        <p:spPr>
          <a:xfrm>
            <a:off x="3769568" y="3961387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Elipse">
            <a:hlinkClick r:id="rId10" action="ppaction://hlinkfile"/>
          </p:cNvPr>
          <p:cNvSpPr/>
          <p:nvPr/>
        </p:nvSpPr>
        <p:spPr>
          <a:xfrm>
            <a:off x="6143671" y="3191457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23 Elipse">
            <a:hlinkClick r:id="rId11" action="ppaction://hlinkfile"/>
          </p:cNvPr>
          <p:cNvSpPr/>
          <p:nvPr/>
        </p:nvSpPr>
        <p:spPr>
          <a:xfrm>
            <a:off x="6026979" y="4880773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24 Flecha derecha">
            <a:hlinkClick r:id="rId12" action="ppaction://hlinksldjump"/>
          </p:cNvPr>
          <p:cNvSpPr/>
          <p:nvPr/>
        </p:nvSpPr>
        <p:spPr>
          <a:xfrm>
            <a:off x="8381801" y="5594788"/>
            <a:ext cx="525517" cy="50690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93185" name="93184 Diagrama"/>
          <p:cNvGraphicFramePr/>
          <p:nvPr>
            <p:extLst>
              <p:ext uri="{D42A27DB-BD31-4B8C-83A1-F6EECF244321}">
                <p14:modId xmlns:p14="http://schemas.microsoft.com/office/powerpoint/2010/main" val="788888232"/>
              </p:ext>
            </p:extLst>
          </p:nvPr>
        </p:nvGraphicFramePr>
        <p:xfrm>
          <a:off x="2481784" y="339926"/>
          <a:ext cx="655598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2" name="31 Elipse">
            <a:hlinkClick r:id="rId18" action="ppaction://hlinkfile"/>
          </p:cNvPr>
          <p:cNvSpPr/>
          <p:nvPr/>
        </p:nvSpPr>
        <p:spPr>
          <a:xfrm>
            <a:off x="5693555" y="5157192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rId19" action="ppaction://hlinkfile"/>
          </p:cNvPr>
          <p:cNvSpPr/>
          <p:nvPr/>
        </p:nvSpPr>
        <p:spPr>
          <a:xfrm>
            <a:off x="5148064" y="3893237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39000" y="6520259"/>
            <a:ext cx="2133600" cy="365125"/>
          </a:xfrm>
        </p:spPr>
        <p:txBody>
          <a:bodyPr/>
          <a:lstStyle/>
          <a:p>
            <a:fld id="{3CDA86F9-BE1C-4CA2-A547-561DA51184D8}" type="slidenum">
              <a:rPr lang="es-EC" smtClean="0"/>
              <a:pPr/>
              <a:t>13</a:t>
            </a:fld>
            <a:endParaRPr lang="es-EC" dirty="0"/>
          </a:p>
        </p:txBody>
      </p:sp>
      <p:sp>
        <p:nvSpPr>
          <p:cNvPr id="36" name="35 Elipse">
            <a:hlinkClick r:id="rId20" action="ppaction://hlinkfile"/>
          </p:cNvPr>
          <p:cNvSpPr/>
          <p:nvPr/>
        </p:nvSpPr>
        <p:spPr>
          <a:xfrm>
            <a:off x="7452320" y="5553431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2" name="41 Elipse">
            <a:hlinkClick r:id="rId21" action="ppaction://hlinkfile"/>
          </p:cNvPr>
          <p:cNvSpPr/>
          <p:nvPr/>
        </p:nvSpPr>
        <p:spPr>
          <a:xfrm>
            <a:off x="6516216" y="2828838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3" name="42 Elipse">
            <a:hlinkClick r:id="rId22" action="ppaction://hlinkfile"/>
          </p:cNvPr>
          <p:cNvSpPr/>
          <p:nvPr/>
        </p:nvSpPr>
        <p:spPr>
          <a:xfrm>
            <a:off x="7452320" y="3127665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8848" name="78847 CuadroTexto"/>
          <p:cNvSpPr txBox="1"/>
          <p:nvPr/>
        </p:nvSpPr>
        <p:spPr>
          <a:xfrm>
            <a:off x="3833156" y="5573510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DETALLE DE PROYECTOS</a:t>
            </a:r>
            <a:endParaRPr lang="en-US" sz="1000" dirty="0"/>
          </a:p>
        </p:txBody>
      </p:sp>
      <p:sp>
        <p:nvSpPr>
          <p:cNvPr id="49" name="48 Elipse">
            <a:hlinkClick r:id="rId23" action="ppaction://hlinkfile"/>
          </p:cNvPr>
          <p:cNvSpPr/>
          <p:nvPr/>
        </p:nvSpPr>
        <p:spPr>
          <a:xfrm>
            <a:off x="8300924" y="3092711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0" name="49 Elipse">
            <a:hlinkClick r:id="rId24" action="ppaction://hlinkfile"/>
          </p:cNvPr>
          <p:cNvSpPr/>
          <p:nvPr/>
        </p:nvSpPr>
        <p:spPr>
          <a:xfrm>
            <a:off x="7812360" y="1572827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6" name="55 Elipse">
            <a:hlinkClick r:id="rId25" action="ppaction://hlinkfile"/>
          </p:cNvPr>
          <p:cNvSpPr/>
          <p:nvPr/>
        </p:nvSpPr>
        <p:spPr>
          <a:xfrm>
            <a:off x="7032772" y="4229446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8" name="57 Elipse">
            <a:hlinkClick r:id="rId26" action="ppaction://hlinkfile"/>
          </p:cNvPr>
          <p:cNvSpPr/>
          <p:nvPr/>
        </p:nvSpPr>
        <p:spPr>
          <a:xfrm>
            <a:off x="7032772" y="4829012"/>
            <a:ext cx="127176" cy="1363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5" name="4 Imagen" descr="VIALSUR LOGO">
            <a:hlinkClick r:id="rId2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28" cstate="email"/>
          <a:srcRect r="80500"/>
          <a:stretch/>
        </p:blipFill>
        <p:spPr bwMode="auto">
          <a:xfrm>
            <a:off x="8399115" y="-1395427"/>
            <a:ext cx="57971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106 Elipse">
            <a:hlinkClick r:id="rId29" action="ppaction://hlinkfile"/>
          </p:cNvPr>
          <p:cNvSpPr/>
          <p:nvPr/>
        </p:nvSpPr>
        <p:spPr>
          <a:xfrm>
            <a:off x="4860032" y="3317356"/>
            <a:ext cx="127176" cy="1363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26723"/>
              </p:ext>
            </p:extLst>
          </p:nvPr>
        </p:nvGraphicFramePr>
        <p:xfrm>
          <a:off x="107504" y="2176852"/>
          <a:ext cx="2520280" cy="424148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06456"/>
                <a:gridCol w="1013824"/>
              </a:tblGrid>
              <a:tr h="29432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ZONA/CANTON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INVERSION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23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ZONA1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$ 2 192 009.16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CALVAS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$ 1 147 649.19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ESPINDOLA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$ 265 538.15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GONZANAMA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$ 272 970.61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QUILANGA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$ 153 458.72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SOZORANGA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$ 352 392.49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23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ZONA2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$ 2 625 399.61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CELICA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$ 227 595.60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MACARA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$ 816 745.01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PINDAL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$ 671 690.20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PUYANGO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$ 533 990.74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ZAPOTILLO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$ 375 378.06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23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ZONA3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$ 1 680 519.58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CATAMAYO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$ 627 305.92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CHAGUARPAMBA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$ 322 588.62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olmedo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$ 37 528.23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PALTAS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$ 693 096.81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23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ZONA4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$ 2 360 505.88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LOJA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$ 2 105 667.24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SARAGURO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$ 254 838.64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23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ZONA4 - ST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$ 1 205 907.27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63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SARAGURO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$ 1 205 907.27</a:t>
                      </a:r>
                      <a:endParaRPr lang="es-EC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23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Total general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$ 10 064 341.50</a:t>
                      </a:r>
                      <a:endParaRPr lang="es-EC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6" name="Picture 7">
            <a:hlinkClick r:id="rId30" action="ppaction://hlinkfile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652" y="1107643"/>
            <a:ext cx="1821120" cy="1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hlinkClick r:id="rId30" action="ppaction://hlinkfile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85" y="4948923"/>
            <a:ext cx="1992410" cy="14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>
            <a:hlinkClick r:id="rId30" action="ppaction://hlinkfile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605" y="828461"/>
            <a:ext cx="2219247" cy="16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91539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3" y="-38625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8523641" y="290463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14</a:t>
            </a:fld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627785" y="506489"/>
            <a:ext cx="489654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COORDINACIONES ADMINISTRATIVAS</a:t>
            </a:r>
            <a:endParaRPr lang="en-US" sz="2400" dirty="0"/>
          </a:p>
        </p:txBody>
      </p:sp>
      <p:sp>
        <p:nvSpPr>
          <p:cNvPr id="78856" name="78855 Flecha derecha">
            <a:hlinkClick r:id="rId5" action="ppaction://hlinksldjump"/>
          </p:cNvPr>
          <p:cNvSpPr/>
          <p:nvPr/>
        </p:nvSpPr>
        <p:spPr>
          <a:xfrm>
            <a:off x="6696238" y="5578348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REGRESAR</a:t>
            </a:r>
            <a:endParaRPr lang="en-U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7" y="1628800"/>
            <a:ext cx="4699990" cy="3456384"/>
          </a:xfrm>
          <a:prstGeom prst="rect">
            <a:avLst/>
          </a:prstGeom>
          <a:scene3d>
            <a:camera prst="orthographicFront"/>
            <a:lightRig rig="glow" dir="t"/>
          </a:scene3d>
          <a:sp3d>
            <a:bevelT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28077" r="40118" b="56169"/>
          <a:stretch/>
        </p:blipFill>
        <p:spPr bwMode="auto">
          <a:xfrm>
            <a:off x="4347176" y="1484784"/>
            <a:ext cx="310514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820526602"/>
              </p:ext>
            </p:extLst>
          </p:nvPr>
        </p:nvGraphicFramePr>
        <p:xfrm>
          <a:off x="179512" y="722511"/>
          <a:ext cx="5328592" cy="57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72928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8523641" y="290463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15</a:t>
            </a:fld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2627785" y="506489"/>
            <a:ext cx="489654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COORDINACIONES ADMINISTRATIVAS</a:t>
            </a:r>
            <a:endParaRPr lang="en-US" sz="2400" dirty="0"/>
          </a:p>
        </p:txBody>
      </p:sp>
      <p:graphicFrame>
        <p:nvGraphicFramePr>
          <p:cNvPr id="78855" name="78854 Diagrama"/>
          <p:cNvGraphicFramePr/>
          <p:nvPr>
            <p:extLst>
              <p:ext uri="{D42A27DB-BD31-4B8C-83A1-F6EECF244321}">
                <p14:modId xmlns:p14="http://schemas.microsoft.com/office/powerpoint/2010/main" val="401514139"/>
              </p:ext>
            </p:extLst>
          </p:nvPr>
        </p:nvGraphicFramePr>
        <p:xfrm>
          <a:off x="179512" y="722511"/>
          <a:ext cx="5328592" cy="57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8856" name="78855 Flecha derecha">
            <a:hlinkClick r:id="rId10" action="ppaction://hlinksldjump"/>
          </p:cNvPr>
          <p:cNvSpPr/>
          <p:nvPr/>
        </p:nvSpPr>
        <p:spPr>
          <a:xfrm>
            <a:off x="6694474" y="5553236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REGRESAR</a:t>
            </a:r>
            <a:endParaRPr lang="en-U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23" y="1628800"/>
            <a:ext cx="4478144" cy="3456384"/>
          </a:xfrm>
          <a:prstGeom prst="rect">
            <a:avLst/>
          </a:prstGeom>
          <a:scene3d>
            <a:camera prst="orthographicFront"/>
            <a:lightRig rig="glow" dir="t"/>
          </a:scene3d>
          <a:sp3d>
            <a:bevelT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28077" r="40118" b="56169"/>
          <a:stretch/>
        </p:blipFill>
        <p:spPr bwMode="auto">
          <a:xfrm>
            <a:off x="4563201" y="1484784"/>
            <a:ext cx="310514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63291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395536" y="4653136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16</a:t>
            </a:fld>
            <a:endParaRPr lang="es-EC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404531407"/>
              </p:ext>
            </p:extLst>
          </p:nvPr>
        </p:nvGraphicFramePr>
        <p:xfrm>
          <a:off x="1259632" y="562372"/>
          <a:ext cx="770485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2928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200701" y="5765440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17</a:t>
            </a:fld>
            <a:endParaRPr lang="es-EC" dirty="0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784849801"/>
              </p:ext>
            </p:extLst>
          </p:nvPr>
        </p:nvGraphicFramePr>
        <p:xfrm>
          <a:off x="1719059" y="188640"/>
          <a:ext cx="7419483" cy="579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82869"/>
              </p:ext>
            </p:extLst>
          </p:nvPr>
        </p:nvGraphicFramePr>
        <p:xfrm>
          <a:off x="1079500" y="1398588"/>
          <a:ext cx="7740973" cy="4874485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997867"/>
                <a:gridCol w="872619"/>
                <a:gridCol w="872619"/>
                <a:gridCol w="872619"/>
                <a:gridCol w="872619"/>
                <a:gridCol w="1252630"/>
              </a:tblGrid>
              <a:tr h="216086"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ADJUDICADOS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FINALIZADOS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MEDIO DE VERIFICACION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32171"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NUMERO 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VALOR 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NUMERO 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VALOR 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err="1">
                          <a:effectLst/>
                        </a:rPr>
                        <a:t>infima</a:t>
                      </a:r>
                      <a:r>
                        <a:rPr lang="es-EC" sz="1400" u="none" strike="noStrike" dirty="0">
                          <a:effectLst/>
                        </a:rPr>
                        <a:t> cuantía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241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290 794.98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241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290 794.98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Publicación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36 000.00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Licitación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363 361.54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Subasta Inversa </a:t>
                      </a:r>
                      <a:r>
                        <a:rPr lang="es-EC" sz="1400" u="none" strike="noStrike" err="1">
                          <a:effectLst/>
                        </a:rPr>
                        <a:t>Eléctronica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952 139.19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5.00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179 147.11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5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Proceso de Declaratoria de Emergencia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5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Concurso Publico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5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Contratacion Directa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2 400.00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5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Menor Cuantia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97 969.48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2508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Lista Corta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Produccion Nacional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Terminacion Unilateral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Consultoria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Regimen Especial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427 276.74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22.00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230 279.19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Catalogo Electronico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9 198.87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SERCOP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Cotizacion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Ferias Inclusivas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Otras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0.00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1608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HASTA EL 22 DE DICIEMBRE DEL 2014</a:t>
                      </a:r>
                      <a:endParaRPr lang="es-MX" sz="14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658996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247780" y="5733256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18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311112233"/>
              </p:ext>
            </p:extLst>
          </p:nvPr>
        </p:nvGraphicFramePr>
        <p:xfrm>
          <a:off x="1043608" y="268289"/>
          <a:ext cx="7704856" cy="634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1462951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755576" y="5301208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19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625336431"/>
              </p:ext>
            </p:extLst>
          </p:nvPr>
        </p:nvGraphicFramePr>
        <p:xfrm>
          <a:off x="1835696" y="116632"/>
          <a:ext cx="730284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114685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AD26-D53D-43BF-A05E-8E8E7BF3D44E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C" dirty="0" smtClean="0"/>
              <a:t>RENDICION DE CUENTAS VIALSUR.EP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</a:t>
            </a:fld>
            <a:endParaRPr lang="es-EC" dirty="0"/>
          </a:p>
        </p:txBody>
      </p:sp>
      <p:graphicFrame>
        <p:nvGraphicFramePr>
          <p:cNvPr id="22" name="21 Diagrama">
            <a:hlinkClick r:id="rId4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318156797"/>
              </p:ext>
            </p:extLst>
          </p:nvPr>
        </p:nvGraphicFramePr>
        <p:xfrm>
          <a:off x="4932040" y="5841268"/>
          <a:ext cx="345638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7 Imagen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897302" cy="637414"/>
          </a:xfrm>
          <a:prstGeom prst="rect">
            <a:avLst/>
          </a:prstGeom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7972429"/>
              </p:ext>
            </p:extLst>
          </p:nvPr>
        </p:nvGraphicFramePr>
        <p:xfrm>
          <a:off x="1056155" y="1988840"/>
          <a:ext cx="32403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71500" y="-99392"/>
            <a:ext cx="8712969" cy="18216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INFORME DE RENDICION DE CUENTAS</a:t>
            </a:r>
            <a:r>
              <a:rPr lang="es-MX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MX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MX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Enero a Diciembre del 2014</a:t>
            </a:r>
            <a: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EC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PREFECTURA DE LOJA - VIALSUR.EP</a:t>
            </a:r>
            <a: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EC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cumplimiento art 92 Y 93</a:t>
            </a:r>
            <a:br>
              <a:rPr lang="es-EC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MX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LEY ORGANICA DE PARTICIPACION CIUDADANA</a:t>
            </a:r>
            <a:endParaRPr lang="es-MX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85810"/>
            <a:ext cx="4176464" cy="3071382"/>
          </a:xfrm>
          <a:prstGeom prst="rect">
            <a:avLst/>
          </a:prstGeom>
          <a:scene3d>
            <a:camera prst="orthographicFront"/>
            <a:lightRig rig="glow" dir="t"/>
          </a:scene3d>
          <a:sp3d>
            <a:bevelT/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28077" r="40118" b="56169"/>
          <a:stretch/>
        </p:blipFill>
        <p:spPr bwMode="auto">
          <a:xfrm>
            <a:off x="4845283" y="2013802"/>
            <a:ext cx="288072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28077" r="40118" b="59661"/>
          <a:stretch/>
        </p:blipFill>
        <p:spPr bwMode="auto">
          <a:xfrm>
            <a:off x="4407870" y="2060848"/>
            <a:ext cx="3404490" cy="7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084168" y="2673206"/>
            <a:ext cx="504056" cy="1077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C" sz="100" dirty="0"/>
          </a:p>
        </p:txBody>
      </p:sp>
    </p:spTree>
    <p:extLst>
      <p:ext uri="{BB962C8B-B14F-4D97-AF65-F5344CB8AC3E}">
        <p14:creationId xmlns:p14="http://schemas.microsoft.com/office/powerpoint/2010/main" val="2106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755576" y="5301208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20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973221835"/>
              </p:ext>
            </p:extLst>
          </p:nvPr>
        </p:nvGraphicFramePr>
        <p:xfrm>
          <a:off x="2627784" y="260648"/>
          <a:ext cx="59766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44952"/>
              </p:ext>
            </p:extLst>
          </p:nvPr>
        </p:nvGraphicFramePr>
        <p:xfrm>
          <a:off x="1403647" y="1484787"/>
          <a:ext cx="7732844" cy="45731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2176"/>
                <a:gridCol w="1274373"/>
                <a:gridCol w="606255"/>
                <a:gridCol w="606255"/>
                <a:gridCol w="606255"/>
                <a:gridCol w="606255"/>
                <a:gridCol w="606255"/>
                <a:gridCol w="606255"/>
                <a:gridCol w="606255"/>
                <a:gridCol w="606255"/>
                <a:gridCol w="606255"/>
              </a:tblGrid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40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EMPRESA PUBLICA DE VIALIDAD DEL SUR VIALSUR EP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55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EVOLUCIÓN DEL PRESUPUESTO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15" gridSpan="8"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AÑO FISCAL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PRESUPUESTO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2767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>
                          <a:effectLst/>
                        </a:rPr>
                        <a:t>2015 (incluye asignación GPL 5 879 649.68+2 100 000 aporte en bienes)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effectLst/>
                        </a:rPr>
                        <a:t>7 979 649.68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2014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10 515 062.80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098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2013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11 313 969.35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098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2012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8 799 011.49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098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2011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4 765 841.20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098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43 373 534.52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4098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8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534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3" name="3 Gráfico"/>
          <p:cNvGraphicFramePr/>
          <p:nvPr>
            <p:extLst>
              <p:ext uri="{D42A27DB-BD31-4B8C-83A1-F6EECF244321}">
                <p14:modId xmlns:p14="http://schemas.microsoft.com/office/powerpoint/2010/main" val="2058061923"/>
              </p:ext>
            </p:extLst>
          </p:nvPr>
        </p:nvGraphicFramePr>
        <p:xfrm>
          <a:off x="3635896" y="1875881"/>
          <a:ext cx="5400600" cy="3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56575653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755576" y="5301208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21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53311007"/>
              </p:ext>
            </p:extLst>
          </p:nvPr>
        </p:nvGraphicFramePr>
        <p:xfrm>
          <a:off x="2627784" y="260648"/>
          <a:ext cx="59766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50567"/>
              </p:ext>
            </p:extLst>
          </p:nvPr>
        </p:nvGraphicFramePr>
        <p:xfrm>
          <a:off x="1475656" y="1700805"/>
          <a:ext cx="6984776" cy="4677642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292727"/>
                <a:gridCol w="1509730"/>
                <a:gridCol w="1182319"/>
              </a:tblGrid>
              <a:tr h="30587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</a:rPr>
                        <a:t>INDICADORES DE GESTIÓN PRESUPUESTARIA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1. NIVEL DE GESTIÓN PRESUPUESTARIA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86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PRESUPUESTO COMPROMETIDO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sng" strike="noStrike">
                          <a:effectLst/>
                        </a:rPr>
                        <a:t>11 911 313.10</a:t>
                      </a:r>
                      <a:endParaRPr lang="es-EC" sz="16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1.23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PRESUPUESTO CODIFICADO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9 713 868.30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86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PRESUPUESTO DEVENGADO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sng" strike="noStrike" dirty="0">
                          <a:effectLst/>
                        </a:rPr>
                        <a:t>10 476 247.74</a:t>
                      </a:r>
                      <a:endParaRPr lang="es-EC" sz="16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1.08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PRESUPUESTO CODIFICADO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9 713 868.30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5875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861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PRESUPUESTO DEVENGADO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sng" strike="noStrike">
                          <a:effectLst/>
                        </a:rPr>
                        <a:t>10 476 247.74</a:t>
                      </a:r>
                      <a:endParaRPr lang="es-EC" sz="16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1.00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058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ASIGNACIÓN INICIAL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10 515 062.80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969379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22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984686361"/>
              </p:ext>
            </p:extLst>
          </p:nvPr>
        </p:nvGraphicFramePr>
        <p:xfrm>
          <a:off x="1115616" y="404664"/>
          <a:ext cx="77048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44531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23</a:t>
            </a:fld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2627784" y="751782"/>
            <a:ext cx="42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mtClean="0"/>
              <a:t>COORDINACION DE TALENTO HUMANO</a:t>
            </a:r>
          </a:p>
          <a:p>
            <a:pPr algn="ctr"/>
            <a:r>
              <a:rPr lang="es-EC" smtClean="0"/>
              <a:t>PERSONAL VIALSUR 2014</a:t>
            </a:r>
            <a:endParaRPr lang="en-U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26314"/>
              </p:ext>
            </p:extLst>
          </p:nvPr>
        </p:nvGraphicFramePr>
        <p:xfrm>
          <a:off x="1259631" y="1484783"/>
          <a:ext cx="7488831" cy="4248472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03696"/>
                <a:gridCol w="1830189"/>
                <a:gridCol w="1904890"/>
                <a:gridCol w="1550056"/>
              </a:tblGrid>
              <a:tr h="7080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COORDINACION DE TALENTO HUMANO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621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REGISTRO DE PERSONAL DE VIALSUR 2014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PERMANENTES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CONTRATADOS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u="none" strike="noStrike">
                          <a:effectLst/>
                        </a:rPr>
                        <a:t>TOTAL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GERENTES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40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COORDINADORES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2</a:t>
                      </a:r>
                      <a:r>
                        <a:rPr lang="es-EC" sz="2000" u="none" strike="noStrike">
                          <a:effectLst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7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40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SERVIDORES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25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42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67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40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TRABAJADORES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253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110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363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40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 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 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540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TOTAL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280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159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smtClean="0">
                          <a:effectLst/>
                        </a:rPr>
                        <a:t>439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4633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8523641" y="290463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24</a:t>
            </a:fld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3563888" y="811163"/>
            <a:ext cx="42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mtClean="0"/>
              <a:t>COORDINACION DE TALENTO HUMANO</a:t>
            </a:r>
          </a:p>
          <a:p>
            <a:pPr algn="ctr"/>
            <a:r>
              <a:rPr lang="es-EC" smtClean="0"/>
              <a:t>INVERSIÓN 2013</a:t>
            </a:r>
            <a:endParaRPr lang="en-U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82613"/>
              </p:ext>
            </p:extLst>
          </p:nvPr>
        </p:nvGraphicFramePr>
        <p:xfrm>
          <a:off x="1403648" y="1457495"/>
          <a:ext cx="6768752" cy="385874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354288"/>
                <a:gridCol w="2414464"/>
              </a:tblGrid>
              <a:tr h="90851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u="none" strike="noStrike">
                          <a:effectLst/>
                        </a:rPr>
                        <a:t>PROCESOS EJECUTADOS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SERVIDORES Y TRABAJADORES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93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>
                          <a:effectLst/>
                        </a:rPr>
                        <a:t>PLAN DE CAPACITACION DEL 2014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218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838629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DOTACION DE IMPLEMENTOS DE PROTECCION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253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257943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</a:rPr>
                        <a:t>LIQUIDACIONES DE PERSONAL DE SERVIDORES Y TRABAJADORES POR TERMINACION DE RELACION LABORAL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221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9314"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u="none" strike="noStrike">
                          <a:effectLst/>
                        </a:rPr>
                        <a:t>total: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>
                          <a:effectLst/>
                        </a:rPr>
                        <a:t>692</a:t>
                      </a:r>
                      <a:endParaRPr lang="es-EC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217319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25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74823155"/>
              </p:ext>
            </p:extLst>
          </p:nvPr>
        </p:nvGraphicFramePr>
        <p:xfrm>
          <a:off x="1201528" y="45538"/>
          <a:ext cx="7823187" cy="669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0338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06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18F0-BD13-4082-9FFE-670C875952D4}" type="datetime1">
              <a:rPr lang="es-EC" smtClean="0"/>
              <a:t>23/04/2015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26</a:t>
            </a:fld>
            <a:endParaRPr lang="es-EC"/>
          </a:p>
        </p:txBody>
      </p:sp>
      <p:sp>
        <p:nvSpPr>
          <p:cNvPr id="5" name="CuadroTexto 3"/>
          <p:cNvSpPr txBox="1"/>
          <p:nvPr/>
        </p:nvSpPr>
        <p:spPr>
          <a:xfrm>
            <a:off x="0" y="61338"/>
            <a:ext cx="1100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4 DIVISIONES  ZONALES EN LA PROVINCIA DE LOJA </a:t>
            </a:r>
            <a:endParaRPr lang="es-EC" sz="40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2" descr="zonas_vialidad"/>
          <p:cNvPicPr>
            <a:picLocks noChangeAspect="1" noChangeArrowheads="1"/>
          </p:cNvPicPr>
          <p:nvPr/>
        </p:nvPicPr>
        <p:blipFill rotWithShape="1">
          <a:blip r:embed="rId3" cstate="print"/>
          <a:srcRect l="4670" t="10499" r="3680" b="19796"/>
          <a:stretch/>
        </p:blipFill>
        <p:spPr bwMode="auto">
          <a:xfrm rot="5400000">
            <a:off x="2273123" y="-583401"/>
            <a:ext cx="5653824" cy="811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9" b="84353"/>
          <a:stretch/>
        </p:blipFill>
        <p:spPr>
          <a:xfrm>
            <a:off x="500524" y="1814468"/>
            <a:ext cx="4082603" cy="10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238250"/>
            <a:ext cx="9109075" cy="50704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6 Rectángulo redondeado"/>
          <p:cNvSpPr/>
          <p:nvPr/>
        </p:nvSpPr>
        <p:spPr>
          <a:xfrm>
            <a:off x="169119" y="2121959"/>
            <a:ext cx="1954609" cy="720080"/>
          </a:xfrm>
          <a:prstGeom prst="roundRect">
            <a:avLst/>
          </a:prstGeom>
          <a:solidFill>
            <a:schemeClr val="accent1">
              <a:alpha val="56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flat">
            <a:bevelT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2123728" y="3140968"/>
            <a:ext cx="1055621" cy="435730"/>
          </a:xfrm>
          <a:prstGeom prst="rect">
            <a:avLst/>
          </a:prstGeom>
          <a:solidFill>
            <a:srgbClr val="FF0000">
              <a:alpha val="56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0" name="19 Flecha abajo"/>
          <p:cNvSpPr/>
          <p:nvPr/>
        </p:nvSpPr>
        <p:spPr>
          <a:xfrm rot="10800000">
            <a:off x="2092198" y="2132855"/>
            <a:ext cx="175543" cy="698288"/>
          </a:xfrm>
          <a:prstGeom prst="downArrow">
            <a:avLst/>
          </a:prstGeom>
          <a:solidFill>
            <a:srgbClr val="FFFF00">
              <a:alpha val="4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4828" name="1 Título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879475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s-EC" altLang="es-EC" sz="2000" b="1" dirty="0" smtClean="0"/>
              <a:t>CAMBIO DE JORNADA DE TRABAJO 10 DIAS LABORABLES</a:t>
            </a:r>
            <a:br>
              <a:rPr lang="es-EC" altLang="es-EC" sz="2000" b="1" dirty="0" smtClean="0"/>
            </a:br>
            <a:r>
              <a:rPr lang="es-EC" altLang="es-EC" sz="2000" b="1" dirty="0" smtClean="0"/>
              <a:t> (4 DIAS DESCANSO),  POR  </a:t>
            </a:r>
            <a:r>
              <a:rPr lang="es-EC" altLang="es-EC" sz="2000" b="1" dirty="0" smtClean="0">
                <a:solidFill>
                  <a:schemeClr val="tx1"/>
                </a:solidFill>
              </a:rPr>
              <a:t>JORNADAS </a:t>
            </a:r>
            <a:r>
              <a:rPr lang="es-EC" altLang="es-EC" sz="2000" b="1" dirty="0">
                <a:solidFill>
                  <a:schemeClr val="tx1"/>
                </a:solidFill>
              </a:rPr>
              <a:t>DE 14 </a:t>
            </a:r>
            <a:r>
              <a:rPr lang="es-EC" altLang="es-EC" sz="2000" b="1" dirty="0" smtClean="0">
                <a:solidFill>
                  <a:schemeClr val="tx1"/>
                </a:solidFill>
              </a:rPr>
              <a:t>DIAS LABORABLES (6 DIAS DE TRABAJO EQUIPO VOLANTE</a:t>
            </a:r>
            <a:endParaRPr lang="es-EC" altLang="es-EC" sz="2000" b="1" dirty="0">
              <a:solidFill>
                <a:schemeClr val="tx1"/>
              </a:solidFill>
            </a:endParaRPr>
          </a:p>
        </p:txBody>
      </p:sp>
      <p:pic>
        <p:nvPicPr>
          <p:cNvPr id="26" name="Picture 8" descr="C:\Users\vialidad - prefect\AppData\Local\Microsoft\Windows\Temporary Internet Files\Content.IE5\DT214368\logo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t="32450" r="33926" b="34217"/>
          <a:stretch/>
        </p:blipFill>
        <p:spPr bwMode="auto">
          <a:xfrm>
            <a:off x="8288037" y="260648"/>
            <a:ext cx="787347" cy="824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7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0850"/>
            <a:ext cx="5048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7638"/>
            <a:ext cx="504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687638"/>
            <a:ext cx="4032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687638"/>
            <a:ext cx="4540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990850"/>
            <a:ext cx="444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0850"/>
            <a:ext cx="438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30600"/>
            <a:ext cx="376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3513"/>
            <a:ext cx="398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500438"/>
            <a:ext cx="452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Rectángulo redondeado"/>
          <p:cNvSpPr/>
          <p:nvPr/>
        </p:nvSpPr>
        <p:spPr>
          <a:xfrm>
            <a:off x="1187627" y="4233769"/>
            <a:ext cx="1954609" cy="753652"/>
          </a:xfrm>
          <a:prstGeom prst="roundRect">
            <a:avLst/>
          </a:prstGeom>
          <a:solidFill>
            <a:schemeClr val="accent1">
              <a:alpha val="56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flat">
            <a:bevelT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42" name="41 Flecha abajo"/>
          <p:cNvSpPr/>
          <p:nvPr/>
        </p:nvSpPr>
        <p:spPr>
          <a:xfrm rot="10800000">
            <a:off x="3110704" y="4246063"/>
            <a:ext cx="175543" cy="730846"/>
          </a:xfrm>
          <a:prstGeom prst="downArrow">
            <a:avLst/>
          </a:prstGeom>
          <a:solidFill>
            <a:srgbClr val="FFFF00">
              <a:alpha val="4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pic>
        <p:nvPicPr>
          <p:cNvPr id="43" name="Picture 6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5130800"/>
            <a:ext cx="5032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827588"/>
            <a:ext cx="5032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826000"/>
            <a:ext cx="403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826000"/>
            <a:ext cx="4524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130800"/>
            <a:ext cx="444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5132388"/>
            <a:ext cx="4381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845050"/>
            <a:ext cx="4000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Rectángulo redondeado"/>
          <p:cNvSpPr/>
          <p:nvPr/>
        </p:nvSpPr>
        <p:spPr>
          <a:xfrm>
            <a:off x="3059832" y="2132856"/>
            <a:ext cx="2016225" cy="720080"/>
          </a:xfrm>
          <a:prstGeom prst="roundRect">
            <a:avLst/>
          </a:prstGeom>
          <a:solidFill>
            <a:schemeClr val="accent1">
              <a:alpha val="56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flat">
            <a:bevelT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4" name="33 Flecha abajo"/>
          <p:cNvSpPr/>
          <p:nvPr/>
        </p:nvSpPr>
        <p:spPr>
          <a:xfrm rot="10800000">
            <a:off x="5036824" y="2154648"/>
            <a:ext cx="175543" cy="698288"/>
          </a:xfrm>
          <a:prstGeom prst="downArrow">
            <a:avLst/>
          </a:prstGeom>
          <a:solidFill>
            <a:srgbClr val="FFFF00">
              <a:alpha val="4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6" name="35 Rectángulo redondeado"/>
          <p:cNvSpPr/>
          <p:nvPr/>
        </p:nvSpPr>
        <p:spPr>
          <a:xfrm>
            <a:off x="4078340" y="4244666"/>
            <a:ext cx="2005828" cy="753652"/>
          </a:xfrm>
          <a:prstGeom prst="roundRect">
            <a:avLst/>
          </a:prstGeom>
          <a:solidFill>
            <a:schemeClr val="accent1">
              <a:alpha val="56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flat">
            <a:bevelT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7" name="36 Flecha abajo"/>
          <p:cNvSpPr/>
          <p:nvPr/>
        </p:nvSpPr>
        <p:spPr>
          <a:xfrm rot="10800000">
            <a:off x="6052641" y="4256960"/>
            <a:ext cx="175543" cy="730846"/>
          </a:xfrm>
          <a:prstGeom prst="downArrow">
            <a:avLst/>
          </a:prstGeom>
          <a:solidFill>
            <a:srgbClr val="FFFF00">
              <a:alpha val="4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9" name="38 Rectángulo redondeado"/>
          <p:cNvSpPr/>
          <p:nvPr/>
        </p:nvSpPr>
        <p:spPr>
          <a:xfrm>
            <a:off x="6012160" y="2132856"/>
            <a:ext cx="2016224" cy="720080"/>
          </a:xfrm>
          <a:prstGeom prst="roundRect">
            <a:avLst/>
          </a:prstGeom>
          <a:solidFill>
            <a:schemeClr val="accent1">
              <a:alpha val="56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flat">
            <a:bevelT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0" name="49 Flecha abajo"/>
          <p:cNvSpPr/>
          <p:nvPr/>
        </p:nvSpPr>
        <p:spPr>
          <a:xfrm rot="10800000">
            <a:off x="7996857" y="2143752"/>
            <a:ext cx="175543" cy="698288"/>
          </a:xfrm>
          <a:prstGeom prst="downArrow">
            <a:avLst/>
          </a:prstGeom>
          <a:solidFill>
            <a:srgbClr val="FFFF00">
              <a:alpha val="4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1" name="50 Rectángulo redondeado"/>
          <p:cNvSpPr/>
          <p:nvPr/>
        </p:nvSpPr>
        <p:spPr>
          <a:xfrm>
            <a:off x="7030668" y="4244666"/>
            <a:ext cx="2005828" cy="753652"/>
          </a:xfrm>
          <a:prstGeom prst="roundRect">
            <a:avLst/>
          </a:prstGeom>
          <a:solidFill>
            <a:schemeClr val="accent1">
              <a:alpha val="56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flat">
            <a:bevelT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2" name="51 Flecha abajo"/>
          <p:cNvSpPr/>
          <p:nvPr/>
        </p:nvSpPr>
        <p:spPr>
          <a:xfrm rot="10800000">
            <a:off x="9004969" y="4256960"/>
            <a:ext cx="175543" cy="730846"/>
          </a:xfrm>
          <a:prstGeom prst="downArrow">
            <a:avLst/>
          </a:prstGeom>
          <a:solidFill>
            <a:srgbClr val="FFFF00">
              <a:alpha val="4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3" name="52 Rectángulo"/>
          <p:cNvSpPr/>
          <p:nvPr/>
        </p:nvSpPr>
        <p:spPr>
          <a:xfrm>
            <a:off x="3156339" y="5729574"/>
            <a:ext cx="1055621" cy="435730"/>
          </a:xfrm>
          <a:prstGeom prst="rect">
            <a:avLst/>
          </a:prstGeom>
          <a:solidFill>
            <a:srgbClr val="FF0000">
              <a:alpha val="56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4" name="53 Rectángulo"/>
          <p:cNvSpPr/>
          <p:nvPr/>
        </p:nvSpPr>
        <p:spPr>
          <a:xfrm>
            <a:off x="5076057" y="3161212"/>
            <a:ext cx="1008111" cy="435730"/>
          </a:xfrm>
          <a:prstGeom prst="rect">
            <a:avLst/>
          </a:prstGeom>
          <a:solidFill>
            <a:srgbClr val="FF0000">
              <a:alpha val="56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57" name="56 Conector angular"/>
          <p:cNvCxnSpPr>
            <a:stCxn id="54" idx="1"/>
            <a:endCxn id="53" idx="3"/>
          </p:cNvCxnSpPr>
          <p:nvPr/>
        </p:nvCxnSpPr>
        <p:spPr>
          <a:xfrm rot="10800000" flipV="1">
            <a:off x="4211961" y="3379077"/>
            <a:ext cx="864097" cy="2568362"/>
          </a:xfrm>
          <a:prstGeom prst="bentConnector3">
            <a:avLst>
              <a:gd name="adj1" fmla="val 34513"/>
            </a:avLst>
          </a:prstGeom>
          <a:ln>
            <a:headEnd type="arrow"/>
            <a:tailEnd type="arrow"/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54 Rectángulo"/>
          <p:cNvSpPr/>
          <p:nvPr/>
        </p:nvSpPr>
        <p:spPr>
          <a:xfrm>
            <a:off x="6082896" y="5741470"/>
            <a:ext cx="1055621" cy="435730"/>
          </a:xfrm>
          <a:prstGeom prst="rect">
            <a:avLst/>
          </a:prstGeom>
          <a:solidFill>
            <a:srgbClr val="FF0000">
              <a:alpha val="56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6" name="55 Rectángulo"/>
          <p:cNvSpPr/>
          <p:nvPr/>
        </p:nvSpPr>
        <p:spPr>
          <a:xfrm>
            <a:off x="8028384" y="3161534"/>
            <a:ext cx="1008112" cy="435730"/>
          </a:xfrm>
          <a:prstGeom prst="rect">
            <a:avLst/>
          </a:prstGeom>
          <a:solidFill>
            <a:srgbClr val="FF0000">
              <a:alpha val="56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6" name="5 Conector angular"/>
          <p:cNvCxnSpPr>
            <a:stCxn id="8" idx="3"/>
          </p:cNvCxnSpPr>
          <p:nvPr/>
        </p:nvCxnSpPr>
        <p:spPr>
          <a:xfrm>
            <a:off x="3179349" y="3358833"/>
            <a:ext cx="333883" cy="2370741"/>
          </a:xfrm>
          <a:prstGeom prst="bentConnector2">
            <a:avLst/>
          </a:prstGeom>
          <a:ln>
            <a:headEnd type="arrow"/>
            <a:tailEnd type="arrow"/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57 Conector angular"/>
          <p:cNvCxnSpPr/>
          <p:nvPr/>
        </p:nvCxnSpPr>
        <p:spPr>
          <a:xfrm rot="16200000" flipH="1">
            <a:off x="5199450" y="4297954"/>
            <a:ext cx="2279079" cy="397154"/>
          </a:xfrm>
          <a:prstGeom prst="bentConnector3">
            <a:avLst>
              <a:gd name="adj1" fmla="val -18"/>
            </a:avLst>
          </a:prstGeom>
          <a:ln>
            <a:headEnd type="arrow"/>
            <a:tailEnd type="arrow"/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56" idx="1"/>
            <a:endCxn id="55" idx="3"/>
          </p:cNvCxnSpPr>
          <p:nvPr/>
        </p:nvCxnSpPr>
        <p:spPr>
          <a:xfrm rot="10800000" flipV="1">
            <a:off x="7138518" y="3379399"/>
            <a:ext cx="889867" cy="2579936"/>
          </a:xfrm>
          <a:prstGeom prst="bentConnector3">
            <a:avLst>
              <a:gd name="adj1" fmla="val 26646"/>
            </a:avLst>
          </a:prstGeom>
          <a:ln>
            <a:headEnd type="arrow"/>
            <a:tailEnd type="arrow"/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8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5250"/>
                            </p:stCondLst>
                            <p:childTnLst>
                              <p:par>
                                <p:cTn id="9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7750"/>
                            </p:stCondLst>
                            <p:childTnLst>
                              <p:par>
                                <p:cTn id="1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withGroup">
                            <p:stCondLst>
                              <p:cond delay="8250"/>
                            </p:stCondLst>
                            <p:childTnLst>
                              <p:par>
                                <p:cTn id="1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withGroup">
                            <p:stCondLst>
                              <p:cond delay="875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withGroup">
                            <p:stCondLst>
                              <p:cond delay="9250"/>
                            </p:stCondLst>
                            <p:childTnLst>
                              <p:par>
                                <p:cTn id="1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06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71184" cy="6703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2000" dirty="0" smtClean="0"/>
              <a:t>INSTALACION Y PUESTA EN MARCHA DE PLANTA TRITURADORA EN SARAGURO</a:t>
            </a:r>
            <a:endParaRPr lang="es-EC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484784"/>
            <a:ext cx="469432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59632" y="1340768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P</a:t>
            </a:r>
            <a:r>
              <a:rPr lang="es-MX" sz="2400" dirty="0" smtClean="0"/>
              <a:t>uesta </a:t>
            </a:r>
            <a:r>
              <a:rPr lang="es-MX" sz="2400" dirty="0"/>
              <a:t>en marcha </a:t>
            </a:r>
            <a:r>
              <a:rPr lang="es-MX" sz="2400" dirty="0" smtClean="0"/>
              <a:t>de la trituradora en Saraguro, lo que permitió la </a:t>
            </a:r>
            <a:r>
              <a:rPr lang="es-MX" sz="2400" dirty="0"/>
              <a:t>generación de material </a:t>
            </a:r>
            <a:r>
              <a:rPr lang="es-MX" sz="2400" dirty="0" smtClean="0"/>
              <a:t>necesario </a:t>
            </a:r>
            <a:r>
              <a:rPr lang="es-MX" sz="2400" dirty="0"/>
              <a:t>para la conformación de la estructura del pavimento de la Vía </a:t>
            </a:r>
            <a:r>
              <a:rPr lang="es-MX" sz="2400" dirty="0" smtClean="0"/>
              <a:t>Saraguro </a:t>
            </a:r>
            <a:r>
              <a:rPr lang="es-MX" sz="2400" dirty="0" err="1" smtClean="0"/>
              <a:t>Tenta</a:t>
            </a:r>
            <a:r>
              <a:rPr lang="es-MX" sz="2400" dirty="0" smtClean="0"/>
              <a:t>. Próximamente se trasladará al sector de </a:t>
            </a:r>
            <a:r>
              <a:rPr lang="es-MX" sz="2400" dirty="0" err="1" smtClean="0"/>
              <a:t>Catamayo</a:t>
            </a:r>
            <a:r>
              <a:rPr lang="es-MX" sz="2400" dirty="0" smtClean="0"/>
              <a:t>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881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06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433016"/>
              </p:ext>
            </p:extLst>
          </p:nvPr>
        </p:nvGraphicFramePr>
        <p:xfrm>
          <a:off x="899592" y="404664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Flecha derecha">
            <a:hlinkClick r:id="rId4" action="ppaction://hlinksldjump"/>
          </p:cNvPr>
          <p:cNvSpPr/>
          <p:nvPr/>
        </p:nvSpPr>
        <p:spPr>
          <a:xfrm flipH="1">
            <a:off x="395536" y="5445224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38047" cy="685800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AD26-D53D-43BF-A05E-8E8E7BF3D44E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C" dirty="0" smtClean="0"/>
              <a:t>RENDICION DE CUENTAS VIALSUR.EP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3</a:t>
            </a:fld>
            <a:endParaRPr lang="es-EC" dirty="0"/>
          </a:p>
        </p:txBody>
      </p:sp>
      <p:pic>
        <p:nvPicPr>
          <p:cNvPr id="3" name="2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95" y="2132856"/>
            <a:ext cx="4176464" cy="3071382"/>
          </a:xfrm>
          <a:prstGeom prst="rect">
            <a:avLst/>
          </a:prstGeom>
          <a:scene3d>
            <a:camera prst="orthographicFront"/>
            <a:lightRig rig="glow" dir="t"/>
          </a:scene3d>
          <a:sp3d>
            <a:bevelT/>
          </a:sp3d>
        </p:spPr>
      </p:pic>
      <p:sp>
        <p:nvSpPr>
          <p:cNvPr id="4" name="3 Flecha derecha">
            <a:hlinkClick r:id="rId6" action="ppaction://hlinksldjump"/>
          </p:cNvPr>
          <p:cNvSpPr/>
          <p:nvPr/>
        </p:nvSpPr>
        <p:spPr>
          <a:xfrm>
            <a:off x="8604449" y="5661248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2956252677"/>
              </p:ext>
            </p:extLst>
          </p:nvPr>
        </p:nvGraphicFramePr>
        <p:xfrm>
          <a:off x="1187624" y="2084295"/>
          <a:ext cx="32403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21 Diagrama">
            <a:hlinkClick r:id="rId1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4018255212"/>
              </p:ext>
            </p:extLst>
          </p:nvPr>
        </p:nvGraphicFramePr>
        <p:xfrm>
          <a:off x="4644007" y="5733256"/>
          <a:ext cx="345638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7 Imagen">
            <a:hlinkClick r:id="rId18" action="ppaction://hlinkfil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59" y="1343356"/>
            <a:ext cx="1645782" cy="55291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28077" r="40118" b="59661"/>
          <a:stretch/>
        </p:blipFill>
        <p:spPr bwMode="auto">
          <a:xfrm>
            <a:off x="4407870" y="2060848"/>
            <a:ext cx="3404490" cy="7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71500" y="-99392"/>
            <a:ext cx="8712969" cy="18216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INFORME DE RENDICION DE CUENTAS</a:t>
            </a:r>
            <a:r>
              <a:rPr lang="es-MX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MX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MX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Enero a Diciembre del 2014</a:t>
            </a:r>
            <a: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EC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PREFECTURA DE LOJA - VIALSUR.EP</a:t>
            </a:r>
            <a: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EC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EC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cumplimiento art 92 Y 93</a:t>
            </a:r>
            <a:br>
              <a:rPr lang="es-EC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MX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LEY ORGANICA DE PARTICIPACION CIUDADANA</a:t>
            </a:r>
            <a:endParaRPr lang="es-MX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3347865" y="5311811"/>
            <a:ext cx="5616624" cy="3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LA EMPRESA</a:t>
            </a:r>
            <a:endParaRPr lang="es-EC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7" name="Imagen 2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952" y="5297243"/>
            <a:ext cx="1797557" cy="36400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084168" y="2673206"/>
            <a:ext cx="504056" cy="1077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C" sz="100" dirty="0"/>
          </a:p>
        </p:txBody>
      </p:sp>
    </p:spTree>
    <p:extLst>
      <p:ext uri="{BB962C8B-B14F-4D97-AF65-F5344CB8AC3E}">
        <p14:creationId xmlns:p14="http://schemas.microsoft.com/office/powerpoint/2010/main" val="36449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4721341-C3A0-4E8D-AB47-2D7F992FD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04721341-C3A0-4E8D-AB47-2D7F992FD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84A6F8B-6E29-49B6-9BA0-A3ED58A8A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dgm id="{384A6F8B-6E29-49B6-9BA0-A3ED58A8A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8020883-86C9-4F46-B8BA-314D9061C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68020883-86C9-4F46-B8BA-314D9061C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9D277F3-7397-428D-AC13-946B50977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dgm id="{09D277F3-7397-428D-AC13-946B50977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6146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33720D-F3CF-4C55-949D-18D24753285B}" type="slidenum">
              <a:rPr lang="en-US" altLang="en-US" sz="1200" smtClean="0">
                <a:solidFill>
                  <a:srgbClr val="8A8A8A"/>
                </a:solidFill>
                <a:latin typeface="Arial" pitchFamily="34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A8A8A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informe de gerencia</a:t>
            </a:r>
            <a:endParaRPr lang="en-US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01636"/>
              </p:ext>
            </p:extLst>
          </p:nvPr>
        </p:nvGraphicFramePr>
        <p:xfrm>
          <a:off x="1187624" y="1268760"/>
          <a:ext cx="7730450" cy="433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4835562" y="3861048"/>
            <a:ext cx="1091851" cy="45635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1"/>
            </a:extrusion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73</a:t>
            </a:r>
            <a:r>
              <a:rPr lang="en-US" sz="2400" b="1" cap="none" spc="0" baseline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2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5955581" y="4581128"/>
            <a:ext cx="1091851" cy="45635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1"/>
            </a:extrusion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25.5</a:t>
            </a:r>
            <a:r>
              <a:rPr lang="en-US" sz="2400" b="1" cap="none" spc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7092280" y="4594344"/>
            <a:ext cx="1091851" cy="45635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dkEdge">
            <a:bevelT/>
            <a:extrusionClr>
              <a:schemeClr val="tx1"/>
            </a:extrusion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1.5</a:t>
            </a:r>
            <a:r>
              <a:rPr lang="en-US" sz="2400" b="1" cap="none" spc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330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7" name="6 Flecha derecha">
            <a:hlinkClick r:id="rId4" action="ppaction://hlinksldjump"/>
          </p:cNvPr>
          <p:cNvSpPr/>
          <p:nvPr/>
        </p:nvSpPr>
        <p:spPr>
          <a:xfrm flipH="1">
            <a:off x="8523641" y="290463"/>
            <a:ext cx="3739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46E-1EB2-4574-A619-3B819D4C1A7A}" type="datetime1">
              <a:rPr lang="es-EC" smtClean="0"/>
              <a:t>23/04/2015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informe de gerencia</a:t>
            </a:r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31</a:t>
            </a:fld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16511823"/>
              </p:ext>
            </p:extLst>
          </p:nvPr>
        </p:nvGraphicFramePr>
        <p:xfrm>
          <a:off x="2699793" y="2348880"/>
          <a:ext cx="42484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801928" y="5476389"/>
            <a:ext cx="40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ING. FABIAN </a:t>
            </a:r>
            <a:r>
              <a:rPr lang="es-EC" sz="1600" dirty="0"/>
              <a:t>VILLAMAGUA</a:t>
            </a:r>
            <a:r>
              <a:rPr lang="es-EC" sz="1600" dirty="0" smtClean="0"/>
              <a:t> AGUIRRE</a:t>
            </a:r>
          </a:p>
          <a:p>
            <a:pPr algn="ctr"/>
            <a:r>
              <a:rPr lang="es-EC" sz="1600" dirty="0" smtClean="0"/>
              <a:t>GERENTE GENERAL VIALSUR.EP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971600" y="5476390"/>
            <a:ext cx="40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ING. RAFEL DAVILA EGÜEZ</a:t>
            </a:r>
          </a:p>
          <a:p>
            <a:pPr algn="ctr"/>
            <a:r>
              <a:rPr lang="es-EC" sz="1600" b="1" dirty="0" smtClean="0"/>
              <a:t>PREFECTO DE LA PROVINCIA DE LOJA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23228289"/>
      </p:ext>
    </p:extLst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4" name="36 CuadroTexto"/>
          <p:cNvSpPr txBox="1"/>
          <p:nvPr/>
        </p:nvSpPr>
        <p:spPr>
          <a:xfrm>
            <a:off x="1619672" y="423719"/>
            <a:ext cx="6624736" cy="5232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653064">
              <a:defRPr/>
            </a:pPr>
            <a:r>
              <a:rPr lang="es-EC" sz="2800" b="1" kern="0" dirty="0" smtClean="0">
                <a:solidFill>
                  <a:sysClr val="windowText" lastClr="000000"/>
                </a:solidFill>
                <a:latin typeface="Calibri"/>
              </a:rPr>
              <a:t>INGRESOS 2014</a:t>
            </a:r>
            <a:endParaRPr lang="es-EC" sz="2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647194"/>
              </p:ext>
            </p:extLst>
          </p:nvPr>
        </p:nvGraphicFramePr>
        <p:xfrm>
          <a:off x="4623435" y="3377566"/>
          <a:ext cx="406330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694C-4E04-43C5-9511-5E84E27E35A9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4</a:t>
            </a:fld>
            <a:endParaRPr lang="es-EC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725855"/>
              </p:ext>
            </p:extLst>
          </p:nvPr>
        </p:nvGraphicFramePr>
        <p:xfrm>
          <a:off x="1115616" y="2996952"/>
          <a:ext cx="5328592" cy="341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69555"/>
              </p:ext>
            </p:extLst>
          </p:nvPr>
        </p:nvGraphicFramePr>
        <p:xfrm>
          <a:off x="1115617" y="1014887"/>
          <a:ext cx="5328591" cy="1892674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2368263"/>
                <a:gridCol w="1664184"/>
                <a:gridCol w="1296144"/>
              </a:tblGrid>
              <a:tr h="2145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PRESUPUESTO 2014 INGRESOS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576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000" u="none" strike="noStrike">
                          <a:effectLst/>
                        </a:rPr>
                        <a:t>INGRESOS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000" u="none" strike="noStrike">
                          <a:effectLst/>
                        </a:rPr>
                        <a:t> USD 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000" u="none" strike="noStrike">
                          <a:effectLst/>
                        </a:rPr>
                        <a:t>%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</a:tr>
              <a:tr h="375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 </a:t>
                      </a:r>
                      <a:r>
                        <a:rPr lang="es-EC" sz="1400" u="none" strike="noStrike" dirty="0" smtClean="0">
                          <a:effectLst/>
                        </a:rPr>
                        <a:t>ASIGNACION</a:t>
                      </a:r>
                      <a:r>
                        <a:rPr lang="es-EC" sz="1400" u="none" strike="noStrike" baseline="0" dirty="0" smtClean="0">
                          <a:effectLst/>
                        </a:rPr>
                        <a:t> REGULAR</a:t>
                      </a:r>
                      <a:r>
                        <a:rPr lang="es-EC" sz="1400" u="none" strike="noStrike" dirty="0" smtClean="0">
                          <a:effectLst/>
                        </a:rPr>
                        <a:t> PREFECTURA </a:t>
                      </a:r>
                      <a:r>
                        <a:rPr lang="es-EC" sz="1400" u="none" strike="noStrike" dirty="0">
                          <a:effectLst/>
                        </a:rPr>
                        <a:t>2014 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 $           8 452 576.93 </a:t>
                      </a:r>
                      <a:endParaRPr lang="es-EC" sz="1400" b="0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smtClean="0">
                          <a:effectLst/>
                        </a:rPr>
                        <a:t>80.3%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367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 PROYECTO SARAGURO TENTA </a:t>
                      </a:r>
                      <a:endParaRPr lang="es-EC" sz="1400" b="0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 $           1 707 468.90 </a:t>
                      </a:r>
                      <a:endParaRPr lang="es-EC" sz="1400" b="0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smtClean="0">
                          <a:effectLst/>
                        </a:rPr>
                        <a:t>16.2%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4581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 </a:t>
                      </a:r>
                      <a:r>
                        <a:rPr lang="es-EC" sz="1400" u="none" strike="noStrike" dirty="0" smtClean="0">
                          <a:effectLst/>
                        </a:rPr>
                        <a:t>OTRAS OBRAS</a:t>
                      </a:r>
                      <a:r>
                        <a:rPr lang="es-EC" sz="1400" u="none" strike="noStrike" dirty="0">
                          <a:effectLst/>
                        </a:rPr>
                        <a:t/>
                      </a:r>
                      <a:br>
                        <a:rPr lang="es-EC" sz="1400" u="none" strike="noStrike" dirty="0">
                          <a:effectLst/>
                        </a:rPr>
                      </a:br>
                      <a:r>
                        <a:rPr lang="es-EC" sz="1400" u="none" strike="noStrike" dirty="0" smtClean="0">
                          <a:effectLst/>
                        </a:rPr>
                        <a:t>(Arrastre 2013) 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 $              355 017.06 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smtClean="0">
                          <a:effectLst/>
                        </a:rPr>
                        <a:t>3.5%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214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>
                          <a:effectLst/>
                        </a:rPr>
                        <a:t> $   10 515 062.89 </a:t>
                      </a:r>
                      <a:endParaRPr lang="es-EC" sz="16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 dirty="0">
                          <a:effectLst/>
                        </a:rPr>
                        <a:t>100%</a:t>
                      </a:r>
                      <a:endParaRPr lang="es-EC" sz="10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6502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4" name="36 CuadroTexto"/>
          <p:cNvSpPr txBox="1"/>
          <p:nvPr/>
        </p:nvSpPr>
        <p:spPr>
          <a:xfrm>
            <a:off x="1619672" y="423719"/>
            <a:ext cx="6624736" cy="5232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653064">
              <a:defRPr/>
            </a:pPr>
            <a:r>
              <a:rPr lang="es-EC" sz="2800" b="1" kern="0" dirty="0" smtClean="0">
                <a:solidFill>
                  <a:sysClr val="windowText" lastClr="000000"/>
                </a:solidFill>
                <a:latin typeface="Calibri"/>
              </a:rPr>
              <a:t>INGRESOS 2014</a:t>
            </a:r>
            <a:endParaRPr lang="es-EC" sz="28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045206"/>
              </p:ext>
            </p:extLst>
          </p:nvPr>
        </p:nvGraphicFramePr>
        <p:xfrm>
          <a:off x="4623435" y="3377566"/>
          <a:ext cx="406330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694C-4E04-43C5-9511-5E84E27E35A9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5</a:t>
            </a:fld>
            <a:endParaRPr lang="es-EC" dirty="0"/>
          </a:p>
        </p:txBody>
      </p:sp>
      <p:sp>
        <p:nvSpPr>
          <p:cNvPr id="9" name="8 Flecha derecha">
            <a:hlinkClick r:id="rId5" action="ppaction://hlinksldjump"/>
          </p:cNvPr>
          <p:cNvSpPr/>
          <p:nvPr/>
        </p:nvSpPr>
        <p:spPr>
          <a:xfrm>
            <a:off x="100727" y="5457956"/>
            <a:ext cx="1014889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REGRESAR</a:t>
            </a:r>
            <a:endParaRPr lang="en-US" sz="12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070321"/>
              </p:ext>
            </p:extLst>
          </p:nvPr>
        </p:nvGraphicFramePr>
        <p:xfrm>
          <a:off x="1115616" y="2996952"/>
          <a:ext cx="5328592" cy="341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34867"/>
              </p:ext>
            </p:extLst>
          </p:nvPr>
        </p:nvGraphicFramePr>
        <p:xfrm>
          <a:off x="1115617" y="1014887"/>
          <a:ext cx="5328591" cy="1892674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2368263"/>
                <a:gridCol w="1664184"/>
                <a:gridCol w="1296144"/>
              </a:tblGrid>
              <a:tr h="2145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PRESUPUESTO 2014 INGRESOS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576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000" u="none" strike="noStrike">
                          <a:effectLst/>
                        </a:rPr>
                        <a:t>INGRESOS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000" u="none" strike="noStrike">
                          <a:effectLst/>
                        </a:rPr>
                        <a:t> USD 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000" u="none" strike="noStrike">
                          <a:effectLst/>
                        </a:rPr>
                        <a:t>%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</a:tr>
              <a:tr h="375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 </a:t>
                      </a:r>
                      <a:r>
                        <a:rPr lang="es-EC" sz="1400" u="none" strike="noStrike" dirty="0" smtClean="0">
                          <a:effectLst/>
                        </a:rPr>
                        <a:t>ASIGNACION</a:t>
                      </a:r>
                      <a:r>
                        <a:rPr lang="es-EC" sz="1400" u="none" strike="noStrike" baseline="0" dirty="0" smtClean="0">
                          <a:effectLst/>
                        </a:rPr>
                        <a:t> REGULAR</a:t>
                      </a:r>
                      <a:r>
                        <a:rPr lang="es-EC" sz="1400" u="none" strike="noStrike" dirty="0" smtClean="0">
                          <a:effectLst/>
                        </a:rPr>
                        <a:t> PREFECTURA </a:t>
                      </a:r>
                      <a:r>
                        <a:rPr lang="es-EC" sz="1400" u="none" strike="noStrike" dirty="0">
                          <a:effectLst/>
                        </a:rPr>
                        <a:t>2014 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 $           8 452 576.93 </a:t>
                      </a:r>
                      <a:endParaRPr lang="es-EC" sz="1400" b="0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smtClean="0">
                          <a:effectLst/>
                        </a:rPr>
                        <a:t>80.3%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3676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 PROYECTO SARAGURO TENTA </a:t>
                      </a:r>
                      <a:endParaRPr lang="es-EC" sz="1400" b="0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 $           1 707 468.90 </a:t>
                      </a:r>
                      <a:endParaRPr lang="es-EC" sz="1400" b="0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smtClean="0">
                          <a:effectLst/>
                        </a:rPr>
                        <a:t>16.2%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4581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 </a:t>
                      </a:r>
                      <a:r>
                        <a:rPr lang="es-EC" sz="1400" u="none" strike="noStrike" dirty="0" smtClean="0">
                          <a:effectLst/>
                        </a:rPr>
                        <a:t>OTRAS OBRAS</a:t>
                      </a:r>
                      <a:r>
                        <a:rPr lang="es-EC" sz="1400" u="none" strike="noStrike" dirty="0">
                          <a:effectLst/>
                        </a:rPr>
                        <a:t/>
                      </a:r>
                      <a:br>
                        <a:rPr lang="es-EC" sz="1400" u="none" strike="noStrike" dirty="0">
                          <a:effectLst/>
                        </a:rPr>
                      </a:br>
                      <a:r>
                        <a:rPr lang="es-EC" sz="1400" u="none" strike="noStrike" dirty="0" smtClean="0">
                          <a:effectLst/>
                        </a:rPr>
                        <a:t>(Arrastre 2013) 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 $              355 017.06 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 smtClean="0">
                          <a:effectLst/>
                        </a:rPr>
                        <a:t>3.5%</a:t>
                      </a:r>
                      <a:endParaRPr lang="es-EC" sz="14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214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>
                          <a:effectLst/>
                        </a:rPr>
                        <a:t>Total</a:t>
                      </a:r>
                      <a:endParaRPr lang="es-EC" sz="10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u="none" strike="noStrike">
                          <a:effectLst/>
                        </a:rPr>
                        <a:t> $   10 515 062.89 </a:t>
                      </a:r>
                      <a:endParaRPr lang="es-EC" sz="1600" b="1" i="0" u="none" strike="noStrike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u="none" strike="noStrike" dirty="0">
                          <a:effectLst/>
                        </a:rPr>
                        <a:t>100%</a:t>
                      </a:r>
                      <a:endParaRPr lang="es-EC" sz="1000" b="0" i="0" u="none" strike="noStrike" dirty="0">
                        <a:solidFill>
                          <a:srgbClr val="0C0C0C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66089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06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" y="10353"/>
            <a:ext cx="9138047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18F0-BD13-4082-9FFE-670C875952D4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6</a:t>
            </a:fld>
            <a:endParaRPr lang="es-EC" dirty="0"/>
          </a:p>
        </p:txBody>
      </p:sp>
      <p:sp>
        <p:nvSpPr>
          <p:cNvPr id="6" name="36 CuadroTexto"/>
          <p:cNvSpPr txBox="1"/>
          <p:nvPr/>
        </p:nvSpPr>
        <p:spPr>
          <a:xfrm>
            <a:off x="1475656" y="449818"/>
            <a:ext cx="6624736" cy="461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653064">
              <a:defRPr/>
            </a:pPr>
            <a:r>
              <a:rPr lang="es-EC" sz="2400" b="1" kern="0" dirty="0" smtClean="0">
                <a:solidFill>
                  <a:sysClr val="windowText" lastClr="000000"/>
                </a:solidFill>
                <a:latin typeface="Calibri"/>
              </a:rPr>
              <a:t>GASTOS A DICIEMBRE/2014</a:t>
            </a:r>
            <a:endParaRPr lang="es-EC" sz="2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5" y="403642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OBRAS DE ARRASTRE 2013</a:t>
            </a:r>
            <a:endParaRPr lang="es-EC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96077"/>
              </p:ext>
            </p:extLst>
          </p:nvPr>
        </p:nvGraphicFramePr>
        <p:xfrm>
          <a:off x="1475655" y="4405754"/>
          <a:ext cx="4320481" cy="1903566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2924632"/>
                <a:gridCol w="1395849"/>
              </a:tblGrid>
              <a:tr h="4734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TERMINACION DE LA VIA CARIAMANGA EL LUCERO RIO PINDO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$ 843 163.44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734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TERMINACION DE LA VIA MALACATOS TANQUE DE COLA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$ 422 316.34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7347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MANTENIMIENTO  DE VIAS </a:t>
                      </a:r>
                      <a:r>
                        <a:rPr lang="es-EC" sz="1200" u="none" strike="noStrike" dirty="0" smtClean="0">
                          <a:effectLst/>
                        </a:rPr>
                        <a:t>BARRIOS PERIFERICOS DE LA CIUDAD DE LOJA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$ 39 511.57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156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156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$ 1 304 991.35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6102"/>
              </p:ext>
            </p:extLst>
          </p:nvPr>
        </p:nvGraphicFramePr>
        <p:xfrm>
          <a:off x="1475656" y="1052736"/>
          <a:ext cx="5832648" cy="2880320"/>
        </p:xfrm>
        <a:graphic>
          <a:graphicData uri="http://schemas.openxmlformats.org/drawingml/2006/table">
            <a:tbl>
              <a:tblPr firstRow="1" lastRow="1" lastCol="1" bandRow="1">
                <a:tableStyleId>{00A15C55-8517-42AA-B614-E9B94910E393}</a:tableStyleId>
              </a:tblPr>
              <a:tblGrid>
                <a:gridCol w="523443"/>
                <a:gridCol w="1815615"/>
                <a:gridCol w="1049577"/>
                <a:gridCol w="1397127"/>
                <a:gridCol w="1046886"/>
              </a:tblGrid>
              <a:tr h="699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NRO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PROGRAMAS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PLANIFICADO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GASTO COMPROMETIDO A DICIEMBRE/2014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% EJECUTADO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55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MANTENIMIENTO VIAL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$ 6 111 696.42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$ 7 138 546.56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116.80%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2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DRENAJES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$ 40 000.00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$ 46 601.35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116.50%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2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PUENTES Y PASARELAS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$ 87 500.00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$ 28 711.51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32.81%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2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ESTUDIOS VIALES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$ 152 161.83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$ 106 831.23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70.21%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71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ASFALTADO SARAGURO TENTA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$ 1 707 468.90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$ 1 205 907.27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70.63%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2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OBRAS DE ARRASTRE 2013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$ 355 017.06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$ 1 304 991.35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367.59%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2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GASTOS ADMINISTRATIVOS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$ 2 071 218.59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$ 2 079 723.83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100.41%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2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Total general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$ 10 515 062.80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$ 11 911 313.10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113.28%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6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 descr="06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18F0-BD13-4082-9FFE-670C875952D4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7</a:t>
            </a:fld>
            <a:endParaRPr lang="es-EC" dirty="0"/>
          </a:p>
        </p:txBody>
      </p:sp>
      <p:sp>
        <p:nvSpPr>
          <p:cNvPr id="6" name="36 CuadroTexto"/>
          <p:cNvSpPr txBox="1"/>
          <p:nvPr/>
        </p:nvSpPr>
        <p:spPr>
          <a:xfrm>
            <a:off x="1475656" y="434578"/>
            <a:ext cx="6624736" cy="461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653064">
              <a:defRPr/>
            </a:pPr>
            <a:r>
              <a:rPr lang="es-EC" sz="2400" b="1" kern="0" dirty="0" smtClean="0">
                <a:solidFill>
                  <a:sysClr val="windowText" lastClr="000000"/>
                </a:solidFill>
                <a:latin typeface="Calibri"/>
              </a:rPr>
              <a:t>PLANIFICACION OPERATIVA 2014</a:t>
            </a:r>
            <a:endParaRPr lang="es-EC" sz="2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075292"/>
              </p:ext>
            </p:extLst>
          </p:nvPr>
        </p:nvGraphicFramePr>
        <p:xfrm>
          <a:off x="5953" y="0"/>
          <a:ext cx="9138047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67430"/>
              </p:ext>
            </p:extLst>
          </p:nvPr>
        </p:nvGraphicFramePr>
        <p:xfrm>
          <a:off x="611560" y="980728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03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  <p:bldGraphic spid="10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 descr="06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-8568"/>
            <a:ext cx="9138047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18F0-BD13-4082-9FFE-670C875952D4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8</a:t>
            </a:fld>
            <a:endParaRPr lang="es-EC" dirty="0"/>
          </a:p>
        </p:txBody>
      </p:sp>
      <p:sp>
        <p:nvSpPr>
          <p:cNvPr id="6" name="36 CuadroTexto"/>
          <p:cNvSpPr txBox="1"/>
          <p:nvPr/>
        </p:nvSpPr>
        <p:spPr>
          <a:xfrm>
            <a:off x="1475656" y="421915"/>
            <a:ext cx="6624736" cy="461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 defTabSz="653064">
              <a:defRPr/>
            </a:pPr>
            <a:r>
              <a:rPr lang="es-EC" sz="2400" b="1" kern="0" dirty="0" smtClean="0">
                <a:solidFill>
                  <a:sysClr val="windowText" lastClr="000000"/>
                </a:solidFill>
                <a:latin typeface="Calibri"/>
              </a:rPr>
              <a:t>PLANIFICACION OPERATIVA 2014</a:t>
            </a:r>
            <a:endParaRPr lang="es-EC" sz="2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7 Flecha derecha">
            <a:hlinkClick r:id="rId3" action="ppaction://hlinksldjump"/>
          </p:cNvPr>
          <p:cNvSpPr/>
          <p:nvPr/>
        </p:nvSpPr>
        <p:spPr>
          <a:xfrm>
            <a:off x="7525774" y="5733256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REGRESAR</a:t>
            </a:r>
            <a:endParaRPr lang="en-US" dirty="0"/>
          </a:p>
        </p:txBody>
      </p:sp>
      <p:graphicFrame>
        <p:nvGraphicFramePr>
          <p:cNvPr id="1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94694"/>
              </p:ext>
            </p:extLst>
          </p:nvPr>
        </p:nvGraphicFramePr>
        <p:xfrm>
          <a:off x="1331640" y="1124744"/>
          <a:ext cx="7416824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084168" y="4819894"/>
            <a:ext cx="17281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113.28 %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49482" y="4876319"/>
            <a:ext cx="17281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100 %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59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06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691681" y="2967335"/>
            <a:ext cx="6824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INVERSION VIALSUR 2014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05F4-465D-43B9-94F0-6EDE59003528}" type="datetime1">
              <a:rPr lang="es-EC" smtClean="0"/>
              <a:t>23/04/2015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informe de gerencia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86F9-BE1C-4CA2-A547-561DA51184D8}" type="slidenum">
              <a:rPr lang="es-EC" smtClean="0"/>
              <a:pPr/>
              <a:t>9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_Prefec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45911</TotalTime>
  <Words>1711</Words>
  <Application>Microsoft Office PowerPoint</Application>
  <PresentationFormat>Presentación en pantalla (4:3)</PresentationFormat>
  <Paragraphs>570</Paragraphs>
  <Slides>31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Presentación_Prefectura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CAMBIO DE JORNADA DE TRABAJO 10 DIAS LABORABLES  (4 DIAS DESCANSO),  POR  JORNADAS DE 14 DIAS LABORABLES (6 DIAS DE TRABAJO EQUIPO VOLANTE</vt:lpstr>
      <vt:lpstr>INSTALACION Y PUESTA EN MARCHA DE PLANTA TRITURADORA EN SARAGURO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Leonardo</dc:creator>
  <cp:lastModifiedBy>Ing. Jorge M. Ordóñez O.</cp:lastModifiedBy>
  <cp:revision>1195</cp:revision>
  <cp:lastPrinted>2015-02-23T13:32:40Z</cp:lastPrinted>
  <dcterms:created xsi:type="dcterms:W3CDTF">2011-08-02T23:58:31Z</dcterms:created>
  <dcterms:modified xsi:type="dcterms:W3CDTF">2015-04-23T16:11:56Z</dcterms:modified>
</cp:coreProperties>
</file>